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52" r:id="rId7"/>
  </p:sldMasterIdLst>
  <p:notesMasterIdLst>
    <p:notesMasterId r:id="rId34"/>
  </p:notesMasterIdLst>
  <p:handoutMasterIdLst>
    <p:handoutMasterId r:id="rId35"/>
  </p:handoutMasterIdLst>
  <p:sldIdLst>
    <p:sldId id="259" r:id="rId8"/>
    <p:sldId id="12148" r:id="rId9"/>
    <p:sldId id="12153" r:id="rId10"/>
    <p:sldId id="12130" r:id="rId11"/>
    <p:sldId id="12131" r:id="rId12"/>
    <p:sldId id="12155" r:id="rId13"/>
    <p:sldId id="2076137660" r:id="rId14"/>
    <p:sldId id="2076137659" r:id="rId15"/>
    <p:sldId id="2076137661" r:id="rId16"/>
    <p:sldId id="12157" r:id="rId17"/>
    <p:sldId id="12158" r:id="rId18"/>
    <p:sldId id="12159" r:id="rId19"/>
    <p:sldId id="2076137658" r:id="rId20"/>
    <p:sldId id="2076137662" r:id="rId21"/>
    <p:sldId id="2076137663" r:id="rId22"/>
    <p:sldId id="2076137664" r:id="rId23"/>
    <p:sldId id="2076137665" r:id="rId24"/>
    <p:sldId id="12171" r:id="rId25"/>
    <p:sldId id="2076137666" r:id="rId26"/>
    <p:sldId id="12181" r:id="rId27"/>
    <p:sldId id="12184" r:id="rId28"/>
    <p:sldId id="12182" r:id="rId29"/>
    <p:sldId id="12149" r:id="rId30"/>
    <p:sldId id="2076137667" r:id="rId31"/>
    <p:sldId id="2076137668" r:id="rId32"/>
    <p:sldId id="260"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59"/>
            <p14:sldId id="12148"/>
            <p14:sldId id="12153"/>
            <p14:sldId id="12130"/>
            <p14:sldId id="12131"/>
            <p14:sldId id="12155"/>
            <p14:sldId id="2076137660"/>
            <p14:sldId id="2076137659"/>
            <p14:sldId id="2076137661"/>
            <p14:sldId id="12157"/>
            <p14:sldId id="12158"/>
            <p14:sldId id="12159"/>
            <p14:sldId id="2076137658"/>
            <p14:sldId id="2076137662"/>
            <p14:sldId id="2076137663"/>
            <p14:sldId id="2076137664"/>
            <p14:sldId id="2076137665"/>
            <p14:sldId id="12171"/>
            <p14:sldId id="2076137666"/>
            <p14:sldId id="12181"/>
            <p14:sldId id="12184"/>
            <p14:sldId id="12182"/>
            <p14:sldId id="12149"/>
            <p14:sldId id="2076137667"/>
            <p14:sldId id="207613766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C8"/>
    <a:srgbClr val="FFFFFF"/>
    <a:srgbClr val="2BA2D5"/>
    <a:srgbClr val="E6E6E6"/>
    <a:srgbClr val="F0F1F2"/>
    <a:srgbClr val="0078D4"/>
    <a:srgbClr val="FF9349"/>
    <a:srgbClr val="50E6FF"/>
    <a:srgbClr val="D83B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2E740-F705-4F91-9F6F-74AB7CAEE5C5}" v="731" vWet="735" dt="2021-04-28T15:18:03.341"/>
    <p1510:client id="{5F5234AC-F027-4684-83FA-68C56AD5A74B}" v="1389" dt="2021-04-28T16:05: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902" y="3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11/23/2021 9:35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11/23/2021 9:35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ka.ms/pytorch_nlp/?WT.mc_id=academic-26155-dmitrys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say HI and introduce each other:</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b="1" u="sng"/>
              <a:t>Francesca </a:t>
            </a:r>
            <a:r>
              <a:rPr lang="en-US"/>
              <a:t>starts saying hi and introducing Dmitry.</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a:t>- </a:t>
            </a:r>
            <a:r>
              <a:rPr lang="en-US" b="1"/>
              <a:t>Short Bio of Dmitry (Francesca introduces Dmitry) – </a:t>
            </a:r>
            <a:r>
              <a:rPr lang="en-US" b="0"/>
              <a:t>Dmitry joined Microsoft 15 years ago, as technical evangelist. He then worked for some years as AI/ML software engineer, doing pilot projects with large companies in Europe. Now he combines his work as Cloud Developer Advocate with being an Associate Professor at Moscow Institute for Physics and Technology. He lives in Moscow, Russia, and in addition to technology loves his daughter Vickie and does experiments in using AI in Science Art.</a:t>
            </a:r>
            <a:endParaRPr lang="en-US" b="1"/>
          </a:p>
          <a:p>
            <a:pPr marL="0" lvl="0" indent="0" algn="l" rtl="0">
              <a:lnSpc>
                <a:spcPct val="100000"/>
              </a:lnSpc>
              <a:spcBef>
                <a:spcPts val="0"/>
              </a:spcBef>
              <a:spcAft>
                <a:spcPts val="0"/>
              </a:spcAft>
              <a:buClr>
                <a:schemeClr val="dk1"/>
              </a:buClr>
              <a:buSzPts val="1200"/>
              <a:buFont typeface="Calibri"/>
              <a:buNone/>
            </a:pPr>
            <a:endParaRPr lang="en-US"/>
          </a:p>
          <a:p>
            <a:pPr marL="171450" lvl="0" indent="-171450" algn="l" rtl="0">
              <a:lnSpc>
                <a:spcPct val="100000"/>
              </a:lnSpc>
              <a:spcBef>
                <a:spcPts val="0"/>
              </a:spcBef>
              <a:spcAft>
                <a:spcPts val="0"/>
              </a:spcAft>
              <a:buClr>
                <a:schemeClr val="dk1"/>
              </a:buClr>
              <a:buSzPts val="1200"/>
              <a:buFontTx/>
              <a:buChar char="-"/>
            </a:pPr>
            <a:endParaRPr lang="en-US"/>
          </a:p>
          <a:p>
            <a:pPr marL="171450" lvl="0" indent="-171450" algn="l" rtl="0">
              <a:lnSpc>
                <a:spcPct val="100000"/>
              </a:lnSpc>
              <a:spcBef>
                <a:spcPts val="0"/>
              </a:spcBef>
              <a:spcAft>
                <a:spcPts val="0"/>
              </a:spcAft>
              <a:buClr>
                <a:schemeClr val="dk1"/>
              </a:buClr>
              <a:buSzPts val="1200"/>
              <a:buFontTx/>
              <a:buChar char="-"/>
            </a:pPr>
            <a:r>
              <a:rPr lang="en-US" b="1"/>
              <a:t>Short Bio of Francesca (Dmitry introduces Francesca) </a:t>
            </a:r>
            <a:r>
              <a:rPr lang="en-US" b="0"/>
              <a:t>– Francesca is an Italian scientist based in Boston, Massachusetts. She loves data, machine learning and long walks with her 6-month-old daughter. Francesca is Adjunct Professor of AI and machine learning at Columbia University and Principal Cloud Advocate Manager at Microsoft. Before joining Microsoft, she was a research fellow at Harvard University in the Technology and Operations Management Unit. </a:t>
            </a:r>
            <a:endParaRPr lang="en-US"/>
          </a:p>
        </p:txBody>
      </p:sp>
      <p:sp>
        <p:nvSpPr>
          <p:cNvPr id="306" name="Google Shape;3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8655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3576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02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3671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061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51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10:39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02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10:35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9901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24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endParaRPr lang="en-US"/>
          </a:p>
        </p:txBody>
      </p:sp>
      <p:sp>
        <p:nvSpPr>
          <p:cNvPr id="5" name="Нижний колонтитул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fld id="{386CE63F-9E7F-4C04-9D0D-FCA25A8E9E86}" type="datetime8">
              <a:rPr lang="en-US" smtClean="0"/>
              <a:t>11/23/2021 9:35 PM</a:t>
            </a:fld>
            <a:endParaRPr lang="en-US"/>
          </a:p>
        </p:txBody>
      </p:sp>
      <p:sp>
        <p:nvSpPr>
          <p:cNvPr id="7" name="Номер слайда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699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6605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focused on the interactions between computers and human language, how to program computers to process and analyze large amounts of natural language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behind the following common applications:</a:t>
            </a:r>
          </a:p>
          <a:p>
            <a:pPr marL="342900" indent="-342900">
              <a:buFont typeface="Arial" panose="020B0604020202020204" pitchFamily="34" charset="0"/>
              <a:buChar char="•"/>
            </a:pPr>
            <a:r>
              <a:rPr lang="en-US" sz="900"/>
              <a:t>Intent Classification</a:t>
            </a:r>
          </a:p>
          <a:p>
            <a:pPr marL="342900" indent="-342900">
              <a:buFont typeface="Arial" panose="020B0604020202020204" pitchFamily="34" charset="0"/>
              <a:buChar char="•"/>
            </a:pPr>
            <a:r>
              <a:rPr lang="en-US" sz="900"/>
              <a:t>Named Entity Recognition (NER)</a:t>
            </a:r>
          </a:p>
          <a:p>
            <a:pPr marL="342900" indent="-342900">
              <a:buFont typeface="Arial" panose="020B0604020202020204" pitchFamily="34" charset="0"/>
              <a:buChar char="•"/>
            </a:pPr>
            <a:r>
              <a:rPr lang="en-US" sz="900"/>
              <a:t>Keyword Extraction</a:t>
            </a:r>
          </a:p>
          <a:p>
            <a:pPr marL="342900" indent="-342900">
              <a:buFont typeface="Arial" panose="020B0604020202020204" pitchFamily="34" charset="0"/>
              <a:buChar char="•"/>
            </a:pPr>
            <a:r>
              <a:rPr lang="en-US" sz="900"/>
              <a:t>Text Summarization</a:t>
            </a:r>
          </a:p>
          <a:p>
            <a:pPr marL="342900" indent="-342900">
              <a:buFont typeface="Arial" panose="020B0604020202020204" pitchFamily="34" charset="0"/>
              <a:buChar char="•"/>
            </a:pPr>
            <a:r>
              <a:rPr lang="en-US" sz="900"/>
              <a:t>Question Answering</a:t>
            </a:r>
          </a:p>
          <a:p>
            <a:pPr marL="342900" indent="-342900">
              <a:buFont typeface="Arial" panose="020B0604020202020204" pitchFamily="34" charset="0"/>
              <a:buChar char="•"/>
            </a:pPr>
            <a:r>
              <a:rPr lang="en-US" sz="900"/>
              <a:t>Open Domain Question Answering</a:t>
            </a:r>
          </a:p>
          <a:p>
            <a:pPr marL="342900" indent="-342900">
              <a:buFont typeface="Arial" panose="020B0604020202020204" pitchFamily="34" charset="0"/>
              <a:buChar char="•"/>
            </a:pPr>
            <a:endParaRPr lang="en-US" sz="900"/>
          </a:p>
          <a:p>
            <a:pPr marL="0" indent="0">
              <a:buFont typeface="Arial" panose="020B0604020202020204" pitchFamily="34" charset="0"/>
              <a:buNone/>
            </a:pPr>
            <a:r>
              <a:rPr lang="en-US" sz="900"/>
              <a:t>Statistical models include the development of probabilistic models that can predict the next word in the sequence, given the words that precede it. A number of statistical language models are in use already, such as </a:t>
            </a:r>
          </a:p>
          <a:p>
            <a:pPr marL="342900" indent="-342900">
              <a:buFont typeface="Arial" panose="020B0604020202020204" pitchFamily="34" charset="0"/>
              <a:buChar char="•"/>
            </a:pPr>
            <a:r>
              <a:rPr lang="en-US" sz="900"/>
              <a:t>Recurrent Neural Network (LSTM, GRU)</a:t>
            </a:r>
          </a:p>
          <a:p>
            <a:pPr marL="342900" indent="-342900">
              <a:buFont typeface="Arial" panose="020B0604020202020204" pitchFamily="34" charset="0"/>
              <a:buChar char="•"/>
            </a:pPr>
            <a:r>
              <a:rPr lang="en-US" sz="900"/>
              <a:t>Transformers</a:t>
            </a:r>
          </a:p>
          <a:p>
            <a:pPr marL="342900" indent="-342900">
              <a:buFont typeface="Arial" panose="020B0604020202020204" pitchFamily="34" charset="0"/>
              <a:buChar char="•"/>
            </a:pPr>
            <a:r>
              <a:rPr lang="en-US" sz="900"/>
              <a:t>BERT</a:t>
            </a:r>
          </a:p>
          <a:p>
            <a:pPr marL="342900" indent="-342900">
              <a:buFont typeface="Arial" panose="020B0604020202020204" pitchFamily="34" charset="0"/>
              <a:buChar char="•"/>
            </a:pPr>
            <a:r>
              <a:rPr lang="en-US" sz="900">
                <a:hlinkClick r:id="rId3"/>
              </a:rPr>
              <a:t>Microsoft Turing-NLG</a:t>
            </a:r>
            <a:endParaRPr lang="en-US" sz="900"/>
          </a:p>
          <a:p>
            <a:pPr marL="0" indent="0">
              <a:buFont typeface="Arial" panose="020B0604020202020204" pitchFamily="34" charset="0"/>
              <a:buNone/>
            </a:pPr>
            <a:endParaRPr lang="ru-RU" sz="900"/>
          </a:p>
          <a:p>
            <a:pPr algn="l"/>
            <a:r>
              <a:rPr lang="en-US" sz="900"/>
              <a:t>If you want to learn more about NLP with Pytorch, check out our Microsoft Learn Module:</a:t>
            </a:r>
          </a:p>
          <a:p>
            <a:pPr algn="l"/>
            <a:r>
              <a:rPr lang="en-US" sz="900"/>
              <a:t>Introduction to NLP with PyTorch – (GitHub Repo)</a:t>
            </a:r>
          </a:p>
          <a:p>
            <a:pPr algn="l"/>
            <a:r>
              <a:rPr lang="en-US" sz="900">
                <a:hlinkClick r:id="rId4"/>
              </a:rPr>
              <a:t>https://aka.ms/pytorch_nlp</a:t>
            </a:r>
            <a:r>
              <a:rPr lang="en-US" sz="900"/>
              <a:t> </a:t>
            </a:r>
            <a:endParaRPr lang="ru-RU"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ru-R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587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a:t>
            </a:r>
          </a:p>
          <a:p>
            <a:endParaRPr lang="en-US"/>
          </a:p>
          <a:p>
            <a:r>
              <a:rPr lang="en-US"/>
              <a:t>As opposed to directional models, which read the text input sequentially (left-to-right or right-to-left), the Transformer encoder reads the entire sequence of words at once. This characteristic allows the model to learn the context of a word based on all its surroundings (left and right of the word).</a:t>
            </a:r>
          </a:p>
          <a:p>
            <a:endParaRPr lang="en-US"/>
          </a:p>
          <a:p>
            <a:r>
              <a:rPr lang="en-US"/>
              <a:t>Before feeding word sequences into BERT, a part of the words in each sequence are replaced with a [MASK] token. The model then attempts to predict the original value of the masked words, based on the context provided by the other, non-masked, words in the sequence.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BERT </a:t>
            </a:r>
            <a:r>
              <a:rPr lang="en-US" sz="900"/>
              <a:t>contains 345 million parameters =&gt; so it is very difficult to train from scratch! In most of the cases it makes sense to use pre-trained language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381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The main idea is to extract as much semi-structured information from text as possible, and then store it into some NoSQL database for further processing. Storing information in the database would allow us to make some very specific queries to answer some of the questions, as well as to provide visual exploration tool for medical expert for structured search and insight generation. The overall architecture of the proposed system is shown in this slide.</a:t>
            </a:r>
          </a:p>
          <a:p>
            <a:endParaRPr lang="en-US"/>
          </a:p>
          <a:p>
            <a:r>
              <a:rPr lang="en-US"/>
              <a:t>We will use different Azure technologies to gain insights into the paper corpus, such as Text Analytics for Health, </a:t>
            </a:r>
            <a:r>
              <a:rPr lang="en-US" err="1"/>
              <a:t>CosmosDB</a:t>
            </a:r>
            <a:r>
              <a:rPr lang="en-US"/>
              <a:t> and 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12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Named Entity Extraction detects words and phrases mentioned in unstructured text that can be associated with one or more semantic types, such as diagnosis, medication name, symptom/sign, or age.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7304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Relation extraction identifies meaningful connections between concepts mentioned in text. For example, a "time of condition" relation is found by associating a condition name with a time or between an abbreviation and the full description.</a:t>
            </a:r>
            <a:endParaRPr lang="ru-R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611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11/23/2021 9:35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828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bg1"/>
        </a:solidFill>
        <a:effectLst/>
      </p:bgPr>
    </p:bg>
    <p:spTree>
      <p:nvGrpSpPr>
        <p:cNvPr id="1" name="Shape 20"/>
        <p:cNvGrpSpPr/>
        <p:nvPr/>
      </p:nvGrpSpPr>
      <p:grpSpPr>
        <a:xfrm>
          <a:off x="0" y="0"/>
          <a:ext cx="0" cy="0"/>
          <a:chOff x="0" y="0"/>
          <a:chExt cx="0" cy="0"/>
        </a:xfrm>
      </p:grpSpPr>
      <p:pic>
        <p:nvPicPr>
          <p:cNvPr id="5" name="Picture 4">
            <a:extLst>
              <a:ext uri="{FF2B5EF4-FFF2-40B4-BE49-F238E27FC236}">
                <a16:creationId xmlns:a16="http://schemas.microsoft.com/office/drawing/2014/main" id="{50E52E94-FAFD-3749-95B9-041429639C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2" name="Google Shape;22;p61"/>
          <p:cNvSpPr txBox="1">
            <a:spLocks noGrp="1"/>
          </p:cNvSpPr>
          <p:nvPr>
            <p:ph type="ctrTitle"/>
          </p:nvPr>
        </p:nvSpPr>
        <p:spPr>
          <a:xfrm>
            <a:off x="5755340" y="833192"/>
            <a:ext cx="5880847"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6000"/>
              <a:buFont typeface="Barlow"/>
              <a:buNone/>
              <a:defRPr sz="4800">
                <a:solidFill>
                  <a:schemeClr val="tx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1"/>
          <p:cNvSpPr txBox="1">
            <a:spLocks noGrp="1"/>
          </p:cNvSpPr>
          <p:nvPr>
            <p:ph type="subTitle" idx="1"/>
          </p:nvPr>
        </p:nvSpPr>
        <p:spPr>
          <a:xfrm>
            <a:off x="5755340" y="3312867"/>
            <a:ext cx="5880847" cy="1032486"/>
          </a:xfrm>
          <a:prstGeom prst="rect">
            <a:avLst/>
          </a:prstGeom>
          <a:noFill/>
          <a:ln>
            <a:noFill/>
          </a:ln>
        </p:spPr>
        <p:txBody>
          <a:bodyPr spcFirstLastPara="1" wrap="square" lIns="0" tIns="45700" rIns="0" bIns="45700" anchor="t" anchorCtr="0">
            <a:normAutofit/>
          </a:bodyPr>
          <a:lstStyle>
            <a:lvl1pPr marL="9525" lvl="0" indent="0" algn="l">
              <a:lnSpc>
                <a:spcPct val="90000"/>
              </a:lnSpc>
              <a:spcBef>
                <a:spcPts val="1000"/>
              </a:spcBef>
              <a:spcAft>
                <a:spcPts val="0"/>
              </a:spcAft>
              <a:buSzPts val="1800"/>
              <a:buNone/>
              <a:tabLst/>
              <a:defRPr sz="2400">
                <a:solidFill>
                  <a:schemeClr val="tx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0183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bg1"/>
        </a:solidFill>
        <a:effectLst/>
      </p:bgPr>
    </p:bg>
    <p:spTree>
      <p:nvGrpSpPr>
        <p:cNvPr id="1" name="Shape 25"/>
        <p:cNvGrpSpPr/>
        <p:nvPr/>
      </p:nvGrpSpPr>
      <p:grpSpPr>
        <a:xfrm>
          <a:off x="0" y="0"/>
          <a:ext cx="0" cy="0"/>
          <a:chOff x="0" y="0"/>
          <a:chExt cx="0" cy="0"/>
        </a:xfrm>
      </p:grpSpPr>
      <p:pic>
        <p:nvPicPr>
          <p:cNvPr id="3" name="Picture 2">
            <a:extLst>
              <a:ext uri="{FF2B5EF4-FFF2-40B4-BE49-F238E27FC236}">
                <a16:creationId xmlns:a16="http://schemas.microsoft.com/office/drawing/2014/main" id="{0F3D7850-1188-B545-AA28-B8306AA044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7" name="Google Shape;27;p62"/>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6536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bg1"/>
        </a:solidFill>
        <a:effectLst/>
      </p:bgPr>
    </p:bg>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A1C482A-F185-B849-A787-00F77BE9F7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1" name="Google Shape;111;p75"/>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53164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63"/>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3061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reserve="1">
  <p:cSld name="1_Title and Content">
    <p:spTree>
      <p:nvGrpSpPr>
        <p:cNvPr id="1" name="Shape 31"/>
        <p:cNvGrpSpPr/>
        <p:nvPr/>
      </p:nvGrpSpPr>
      <p:grpSpPr>
        <a:xfrm>
          <a:off x="0" y="0"/>
          <a:ext cx="0" cy="0"/>
          <a:chOff x="0" y="0"/>
          <a:chExt cx="0" cy="0"/>
        </a:xfrm>
      </p:grpSpPr>
      <p:pic>
        <p:nvPicPr>
          <p:cNvPr id="4" name="Picture 3">
            <a:extLst>
              <a:ext uri="{FF2B5EF4-FFF2-40B4-BE49-F238E27FC236}">
                <a16:creationId xmlns:a16="http://schemas.microsoft.com/office/drawing/2014/main" id="{12CF1550-ED91-CE4A-AF91-298EDFEFD0E4}"/>
              </a:ext>
            </a:extLst>
          </p:cNvPr>
          <p:cNvPicPr>
            <a:picLocks noChangeAspect="1"/>
          </p:cNvPicPr>
          <p:nvPr userDrawn="1"/>
        </p:nvPicPr>
        <p:blipFill rotWithShape="1">
          <a:blip r:embed="rId2"/>
          <a:srcRect r="50000"/>
          <a:stretch/>
        </p:blipFill>
        <p:spPr>
          <a:xfrm rot="10800000">
            <a:off x="6096000" y="0"/>
            <a:ext cx="6096000" cy="6858000"/>
          </a:xfrm>
          <a:prstGeom prst="rect">
            <a:avLst/>
          </a:prstGeom>
        </p:spPr>
      </p:pic>
      <p:sp>
        <p:nvSpPr>
          <p:cNvPr id="32" name="Google Shape;32;p64"/>
          <p:cNvSpPr txBox="1">
            <a:spLocks noGrp="1"/>
          </p:cNvSpPr>
          <p:nvPr>
            <p:ph type="title"/>
          </p:nvPr>
        </p:nvSpPr>
        <p:spPr>
          <a:xfrm>
            <a:off x="460979" y="375759"/>
            <a:ext cx="5174277"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460979" y="1596546"/>
            <a:ext cx="5174277" cy="4591050"/>
          </a:xfrm>
          <a:prstGeom prst="rect">
            <a:avLst/>
          </a:prstGeom>
          <a:noFill/>
          <a:ln>
            <a:noFill/>
          </a:ln>
        </p:spPr>
        <p:txBody>
          <a:bodyPr spcFirstLastPara="1" wrap="square" lIns="0" tIns="45700" rIns="0" bIns="45700" anchor="t" anchorCtr="0">
            <a:normAutofit/>
          </a:bodyPr>
          <a:lstStyle>
            <a:lvl1pPr marL="295275" lvl="0" indent="-285750" algn="l">
              <a:lnSpc>
                <a:spcPct val="90000"/>
              </a:lnSpc>
              <a:spcBef>
                <a:spcPts val="1000"/>
              </a:spcBef>
              <a:spcAft>
                <a:spcPts val="0"/>
              </a:spcAft>
              <a:buClr>
                <a:schemeClr val="accent2"/>
              </a:buClr>
              <a:buSzPct val="75000"/>
              <a:buFont typeface="Wingdings" pitchFamily="2" charset="2"/>
              <a:buChar char="§"/>
              <a:tabLst/>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42389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ubtitle and Content" userDrawn="1">
  <p:cSld name="Title, Subtitle and Conten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6350" lvl="0" indent="0" algn="l">
              <a:lnSpc>
                <a:spcPct val="90000"/>
              </a:lnSpc>
              <a:spcBef>
                <a:spcPts val="0"/>
              </a:spcBef>
              <a:spcAft>
                <a:spcPts val="0"/>
              </a:spcAft>
              <a:buSzPts val="1500"/>
              <a:buNone/>
              <a:tabLst/>
              <a:defRPr sz="2000">
                <a:solidFill>
                  <a:schemeClr val="accent3"/>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Content Placeholder 2">
            <a:extLst>
              <a:ext uri="{FF2B5EF4-FFF2-40B4-BE49-F238E27FC236}">
                <a16:creationId xmlns:a16="http://schemas.microsoft.com/office/drawing/2014/main" id="{32E0004E-BB61-5947-AEAF-0CFAE32CA459}"/>
              </a:ext>
            </a:extLst>
          </p:cNvPr>
          <p:cNvSpPr>
            <a:spLocks noGrp="1"/>
          </p:cNvSpPr>
          <p:nvPr>
            <p:ph sz="quarter" idx="10"/>
          </p:nvPr>
        </p:nvSpPr>
        <p:spPr>
          <a:xfrm>
            <a:off x="460375" y="2062064"/>
            <a:ext cx="11260138" cy="3825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13501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6"/>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 name="Google Shape;42;p66"/>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3" name="Google Shape;43;p66"/>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rmAutofit/>
          </a:bodyPr>
          <a:lstStyle>
            <a:lvl1pPr>
              <a:defRPr sz="2400">
                <a:solidFill>
                  <a:schemeClr val="accent3"/>
                </a:solidFill>
                <a:cs typeface="Barlow"/>
              </a:defRPr>
            </a:lvl1pPr>
          </a:lstStyle>
          <a:p>
            <a:pPr marL="6350" lvl="0" indent="0">
              <a:lnSpc>
                <a:spcPct val="90000"/>
              </a:lnSpc>
              <a:spcBef>
                <a:spcPts val="1000"/>
              </a:spcBef>
              <a:buSzPts val="2100"/>
              <a:buNone/>
              <a:tabLst/>
            </a:pPr>
            <a:endParaRPr/>
          </a:p>
        </p:txBody>
      </p:sp>
      <p:sp>
        <p:nvSpPr>
          <p:cNvPr id="44" name="Google Shape;44;p66"/>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1000"/>
              </a:spcBef>
              <a:spcAft>
                <a:spcPts val="0"/>
              </a:spcAft>
              <a:buSzPts val="2100"/>
              <a:buNone/>
              <a:tabLst/>
              <a:defRPr sz="2400">
                <a:solidFill>
                  <a:schemeClr val="accent3"/>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642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5"/>
        <p:cNvGrpSpPr/>
        <p:nvPr/>
      </p:nvGrpSpPr>
      <p:grpSpPr>
        <a:xfrm>
          <a:off x="0" y="0"/>
          <a:ext cx="0" cy="0"/>
          <a:chOff x="0" y="0"/>
          <a:chExt cx="0" cy="0"/>
        </a:xfrm>
      </p:grpSpPr>
      <p:sp>
        <p:nvSpPr>
          <p:cNvPr id="56" name="Google Shape;56;p68"/>
          <p:cNvSpPr/>
          <p:nvPr/>
        </p:nvSpPr>
        <p:spPr>
          <a:xfrm>
            <a:off x="460978" y="1944353"/>
            <a:ext cx="540579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68"/>
          <p:cNvSpPr/>
          <p:nvPr/>
        </p:nvSpPr>
        <p:spPr>
          <a:xfrm>
            <a:off x="6315154" y="1944353"/>
            <a:ext cx="540579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6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8"/>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8"/>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8"/>
          <p:cNvSpPr txBox="1">
            <a:spLocks noGrp="1"/>
          </p:cNvSpPr>
          <p:nvPr>
            <p:ph type="body" idx="3"/>
          </p:nvPr>
        </p:nvSpPr>
        <p:spPr>
          <a:xfrm>
            <a:off x="6321123"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62" name="Google Shape;62;p68"/>
          <p:cNvSpPr txBox="1">
            <a:spLocks noGrp="1"/>
          </p:cNvSpPr>
          <p:nvPr>
            <p:ph type="body" idx="4"/>
          </p:nvPr>
        </p:nvSpPr>
        <p:spPr>
          <a:xfrm>
            <a:off x="460978"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924581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3"/>
        <p:cNvGrpSpPr/>
        <p:nvPr/>
      </p:nvGrpSpPr>
      <p:grpSpPr>
        <a:xfrm>
          <a:off x="0" y="0"/>
          <a:ext cx="0" cy="0"/>
          <a:chOff x="0" y="0"/>
          <a:chExt cx="0" cy="0"/>
        </a:xfrm>
      </p:grpSpPr>
      <p:sp>
        <p:nvSpPr>
          <p:cNvPr id="64" name="Google Shape;64;p69"/>
          <p:cNvSpPr/>
          <p:nvPr/>
        </p:nvSpPr>
        <p:spPr>
          <a:xfrm>
            <a:off x="460979" y="1944353"/>
            <a:ext cx="3388068"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69"/>
          <p:cNvSpPr/>
          <p:nvPr/>
        </p:nvSpPr>
        <p:spPr>
          <a:xfrm>
            <a:off x="4415701" y="1944353"/>
            <a:ext cx="3388068"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9"/>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69" name="Google Shape;69;p69"/>
          <p:cNvSpPr txBox="1">
            <a:spLocks noGrp="1"/>
          </p:cNvSpPr>
          <p:nvPr>
            <p:ph type="body" idx="3"/>
          </p:nvPr>
        </p:nvSpPr>
        <p:spPr>
          <a:xfrm>
            <a:off x="4421670"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0" name="Google Shape;70;p69"/>
          <p:cNvSpPr txBox="1">
            <a:spLocks noGrp="1"/>
          </p:cNvSpPr>
          <p:nvPr>
            <p:ph type="body" idx="4"/>
          </p:nvPr>
        </p:nvSpPr>
        <p:spPr>
          <a:xfrm>
            <a:off x="460979"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1" name="Google Shape;71;p69"/>
          <p:cNvSpPr/>
          <p:nvPr/>
        </p:nvSpPr>
        <p:spPr>
          <a:xfrm>
            <a:off x="8332877" y="1944353"/>
            <a:ext cx="3388068"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69"/>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73" name="Google Shape;73;p69"/>
          <p:cNvSpPr txBox="1">
            <a:spLocks noGrp="1"/>
          </p:cNvSpPr>
          <p:nvPr>
            <p:ph type="body" idx="6"/>
          </p:nvPr>
        </p:nvSpPr>
        <p:spPr>
          <a:xfrm>
            <a:off x="8338846"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29310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4"/>
        <p:cNvGrpSpPr/>
        <p:nvPr/>
      </p:nvGrpSpPr>
      <p:grpSpPr>
        <a:xfrm>
          <a:off x="0" y="0"/>
          <a:ext cx="0" cy="0"/>
          <a:chOff x="0" y="0"/>
          <a:chExt cx="0" cy="0"/>
        </a:xfrm>
      </p:grpSpPr>
      <p:sp>
        <p:nvSpPr>
          <p:cNvPr id="75" name="Google Shape;75;p70"/>
          <p:cNvSpPr/>
          <p:nvPr/>
        </p:nvSpPr>
        <p:spPr>
          <a:xfrm>
            <a:off x="460978" y="1944353"/>
            <a:ext cx="244751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70"/>
          <p:cNvSpPr/>
          <p:nvPr/>
        </p:nvSpPr>
        <p:spPr>
          <a:xfrm>
            <a:off x="3398463" y="1944353"/>
            <a:ext cx="2447511"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7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0"/>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dk1"/>
              </a:buClr>
              <a:buSzPts val="1350"/>
              <a:buChar char="▪"/>
              <a:tabLst/>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0"/>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0"/>
          <p:cNvSpPr txBox="1">
            <a:spLocks noGrp="1"/>
          </p:cNvSpPr>
          <p:nvPr>
            <p:ph type="body" idx="3"/>
          </p:nvPr>
        </p:nvSpPr>
        <p:spPr>
          <a:xfrm>
            <a:off x="340045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1" name="Google Shape;81;p70"/>
          <p:cNvSpPr txBox="1">
            <a:spLocks noGrp="1"/>
          </p:cNvSpPr>
          <p:nvPr>
            <p:ph type="body" idx="4"/>
          </p:nvPr>
        </p:nvSpPr>
        <p:spPr>
          <a:xfrm>
            <a:off x="46097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2" name="Google Shape;82;p70"/>
          <p:cNvSpPr/>
          <p:nvPr/>
        </p:nvSpPr>
        <p:spPr>
          <a:xfrm>
            <a:off x="6335948" y="1944353"/>
            <a:ext cx="2447511" cy="3424945"/>
          </a:xfrm>
          <a:prstGeom prst="snip1Rect">
            <a:avLst>
              <a:gd name="adj" fmla="val 16667"/>
            </a:avLst>
          </a:prstGeom>
          <a:solidFill>
            <a:schemeClr val="accent4"/>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70"/>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0"/>
          <p:cNvSpPr txBox="1">
            <a:spLocks noGrp="1"/>
          </p:cNvSpPr>
          <p:nvPr>
            <p:ph type="body" idx="6"/>
          </p:nvPr>
        </p:nvSpPr>
        <p:spPr>
          <a:xfrm>
            <a:off x="633992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5" name="Google Shape;85;p70"/>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70"/>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8"/>
          </p:nvPr>
        </p:nvSpPr>
        <p:spPr>
          <a:xfrm>
            <a:off x="927940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090603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bg1"/>
        </a:solidFill>
        <a:effectLst/>
      </p:bgPr>
    </p:bg>
    <p:spTree>
      <p:nvGrpSpPr>
        <p:cNvPr id="1" name="Shape 88"/>
        <p:cNvGrpSpPr/>
        <p:nvPr/>
      </p:nvGrpSpPr>
      <p:grpSpPr>
        <a:xfrm>
          <a:off x="0" y="0"/>
          <a:ext cx="0" cy="0"/>
          <a:chOff x="0" y="0"/>
          <a:chExt cx="0" cy="0"/>
        </a:xfrm>
      </p:grpSpPr>
      <p:pic>
        <p:nvPicPr>
          <p:cNvPr id="4" name="Picture 3">
            <a:extLst>
              <a:ext uri="{FF2B5EF4-FFF2-40B4-BE49-F238E27FC236}">
                <a16:creationId xmlns:a16="http://schemas.microsoft.com/office/drawing/2014/main" id="{3736DE9D-F5B8-2F44-8E33-12CDC13587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0" name="Google Shape;90;p71"/>
          <p:cNvSpPr txBox="1">
            <a:spLocks noGrp="1"/>
          </p:cNvSpPr>
          <p:nvPr>
            <p:ph type="body" idx="1"/>
          </p:nvPr>
        </p:nvSpPr>
        <p:spPr>
          <a:xfrm>
            <a:off x="2611998" y="3879836"/>
            <a:ext cx="6549420" cy="813181"/>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0"/>
              </a:spcBef>
              <a:spcAft>
                <a:spcPts val="0"/>
              </a:spcAft>
              <a:buSzPts val="1350"/>
              <a:buNone/>
              <a:tabLst/>
              <a:defRPr sz="1800">
                <a:solidFill>
                  <a:schemeClr val="bg1"/>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2611998" y="505703"/>
            <a:ext cx="6549420" cy="2940495"/>
          </a:xfrm>
          <a:prstGeom prst="rect">
            <a:avLst/>
          </a:prstGeom>
          <a:noFill/>
          <a:ln>
            <a:noFill/>
          </a:ln>
        </p:spPr>
        <p:txBody>
          <a:bodyPr spcFirstLastPara="1" wrap="square" lIns="0" tIns="45700" rIns="0" bIns="45700" anchor="b" anchorCtr="0">
            <a:noAutofit/>
          </a:bodyPr>
          <a:lstStyle>
            <a:lvl1pPr marL="6350" lvl="0" indent="0" algn="l">
              <a:lnSpc>
                <a:spcPct val="90000"/>
              </a:lnSpc>
              <a:spcBef>
                <a:spcPts val="1000"/>
              </a:spcBef>
              <a:spcAft>
                <a:spcPts val="0"/>
              </a:spcAft>
              <a:buSzPts val="2400"/>
              <a:buNone/>
              <a:tabLst/>
              <a:defRPr sz="36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804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2"/>
        <p:cNvGrpSpPr/>
        <p:nvPr/>
      </p:nvGrpSpPr>
      <p:grpSpPr>
        <a:xfrm>
          <a:off x="0" y="0"/>
          <a:ext cx="0" cy="0"/>
          <a:chOff x="0" y="0"/>
          <a:chExt cx="0" cy="0"/>
        </a:xfrm>
      </p:grpSpPr>
      <p:sp>
        <p:nvSpPr>
          <p:cNvPr id="133" name="Google Shape;133;p8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rm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970413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6"/>
        <p:cNvGrpSpPr/>
        <p:nvPr/>
      </p:nvGrpSpPr>
      <p:grpSpPr>
        <a:xfrm>
          <a:off x="0" y="0"/>
          <a:ext cx="0" cy="0"/>
          <a:chOff x="0" y="0"/>
          <a:chExt cx="0" cy="0"/>
        </a:xfrm>
      </p:grpSpPr>
      <p:sp>
        <p:nvSpPr>
          <p:cNvPr id="137" name="Google Shape;137;p8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0562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4005720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80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43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745677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5500245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0297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9" r:id="rId33"/>
    <p:sldLayoutId id="2147484950" r:id="rId34"/>
    <p:sldLayoutId id="2147484951" r:id="rId35"/>
    <p:sldLayoutId id="21474849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2" name="Text Placeholder 1">
            <a:extLst>
              <a:ext uri="{FF2B5EF4-FFF2-40B4-BE49-F238E27FC236}">
                <a16:creationId xmlns:a16="http://schemas.microsoft.com/office/drawing/2014/main" id="{61D15A84-89A0-0D4C-A781-EB198CF65547}"/>
              </a:ext>
            </a:extLst>
          </p:cNvPr>
          <p:cNvSpPr>
            <a:spLocks noGrp="1"/>
          </p:cNvSpPr>
          <p:nvPr>
            <p:ph type="body" idx="1"/>
          </p:nvPr>
        </p:nvSpPr>
        <p:spPr>
          <a:xfrm>
            <a:off x="460979" y="1825625"/>
            <a:ext cx="112599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23126"/>
      </p:ext>
    </p:extLst>
  </p:cSld>
  <p:clrMap bg1="lt1" tx1="dk1" bg2="dk2"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9"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ru-ru/learn/modules/intro-natural-language-processing-pytorch/?WT.mc_id=academic-49822-dmitryso" TargetMode="External"/><Relationship Id="rId3" Type="http://schemas.openxmlformats.org/officeDocument/2006/relationships/hyperlink" Target="https://docs.microsoft.com/learn/paths/explore-natural-language-processing/?WT.mc_id=academic-49822-dmitryso" TargetMode="External"/><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arxiv.org/abs/2110.15453" TargetMode="External"/><Relationship Id="rId4" Type="http://schemas.openxmlformats.org/officeDocument/2006/relationships/hyperlink" Target="https://soshnikov.com/science/analyzing-medical-papers-with-azure-and-text-analytics-for-health/" TargetMode="External"/><Relationship Id="rId9" Type="http://schemas.openxmlformats.org/officeDocument/2006/relationships/hyperlink" Target="https://docs.microsoft.com/learn/modules/intro-natural-language-processing-tensorflow/?WT.mc_id=academic-49822-dmitry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cognitive-services/text-analytics/?WT.mc_id=academic-49822-dmitryso" TargetMode="External"/><Relationship Id="rId3" Type="http://schemas.openxmlformats.org/officeDocument/2006/relationships/hyperlink" Target="https://www.hanselman.com/" TargetMode="External"/><Relationship Id="rId7" Type="http://schemas.openxmlformats.org/officeDocument/2006/relationships/hyperlink" Target="https://docs.microsoft.com/azure/cognitive-services/language-service/custom-named-entity-recognition/overview/?WT.mc_id=academic-49822-dmitrys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support.microsoft.com/en-us/office/import-and-export-outlook-email-contacts-and-calendar-92577192-3881-4502-b79d-c3bbada6c8ef/?WT.mc_id=academic-49822-dmitryso" TargetMode="External"/><Relationship Id="rId5" Type="http://schemas.openxmlformats.org/officeDocument/2006/relationships/hyperlink" Target="https://github.com/thepanacealab/covid19_twitter" TargetMode="External"/><Relationship Id="rId4" Type="http://schemas.openxmlformats.org/officeDocument/2006/relationships/hyperlink" Target="https://www.hanselman.com/blog/archive/2002" TargetMode="External"/><Relationship Id="rId9" Type="http://schemas.openxmlformats.org/officeDocument/2006/relationships/hyperlink" Target="https://docs.microsoft.com/azure/cognitive-services/language-service/named-entity-recognition/concepts/named-entity-categories/?WT.mc_id=academic-49822-dmitrys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kaggle.com/allen-institute-for-ai/" TargetMode="External"/><Relationship Id="rId4" Type="http://schemas.openxmlformats.org/officeDocument/2006/relationships/hyperlink" Target="https://allenai.org/data/cord-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7" Type="http://schemas.openxmlformats.org/officeDocument/2006/relationships/hyperlink" Target="https://docs.microsoft.com/en-us/learn/paths/pytorch-fundamentals/?WT.mc_id=academic-26155-dmitryso"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aka.ms/pytorch_nlp/?WT.mc_id=academic-26155-dmitryso"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eazify.net/nbrun" TargetMode="External"/><Relationship Id="rId2" Type="http://schemas.openxmlformats.org/officeDocument/2006/relationships/hyperlink" Target="http://github.com/shwars/paper-exploration-worksho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Data-Science-For-Beginners/" TargetMode="External"/><Relationship Id="rId2" Type="http://schemas.openxmlformats.org/officeDocument/2006/relationships/hyperlink" Target="https://github.com/microsoft/Data-Science-For-Beginners/tree/main/2-Working-With-Data/07-python"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ctrTitle"/>
          </p:nvPr>
        </p:nvSpPr>
        <p:spPr>
          <a:xfrm>
            <a:off x="3704491" y="313814"/>
            <a:ext cx="8403025" cy="23876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lt1"/>
              </a:buClr>
              <a:buSzPts val="6000"/>
              <a:buFont typeface="Barlow"/>
              <a:buNone/>
            </a:pPr>
            <a:r>
              <a:rPr lang="en-US" sz="4000" dirty="0"/>
              <a:t>COVID Paper Exploration:</a:t>
            </a:r>
            <a:br>
              <a:rPr lang="en-US" sz="4000" dirty="0"/>
            </a:br>
            <a:r>
              <a:rPr lang="en-US" sz="4000" dirty="0"/>
              <a:t>The Workshop</a:t>
            </a:r>
            <a:endParaRPr sz="4000" dirty="0"/>
          </a:p>
        </p:txBody>
      </p:sp>
      <p:pic>
        <p:nvPicPr>
          <p:cNvPr id="2" name="Picture 10" descr="https://img2.freepng.ru/20200404/soc/transparent-wearing-mask-coronavirus-corona-5e890f8a123da1.1478395815860407140747.jpg">
            <a:extLst>
              <a:ext uri="{FF2B5EF4-FFF2-40B4-BE49-F238E27FC236}">
                <a16:creationId xmlns:a16="http://schemas.microsoft.com/office/drawing/2014/main" id="{846F1728-74EB-4E46-80FA-5AAA3C708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143"/>
            <a:ext cx="2584721" cy="38483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9;p3">
            <a:extLst>
              <a:ext uri="{FF2B5EF4-FFF2-40B4-BE49-F238E27FC236}">
                <a16:creationId xmlns:a16="http://schemas.microsoft.com/office/drawing/2014/main" id="{C6CECA4B-1B8C-4578-9805-5ECB3A23F076}"/>
              </a:ext>
            </a:extLst>
          </p:cNvPr>
          <p:cNvSpPr txBox="1">
            <a:spLocks/>
          </p:cNvSpPr>
          <p:nvPr/>
        </p:nvSpPr>
        <p:spPr>
          <a:xfrm>
            <a:off x="6768974" y="3196492"/>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Your Name Here</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@microsoft</a:t>
            </a:r>
          </a:p>
        </p:txBody>
      </p:sp>
      <p:pic>
        <p:nvPicPr>
          <p:cNvPr id="7" name="Picture 2" descr="Twitter Logo transparent PNG - StickPNG">
            <a:extLst>
              <a:ext uri="{FF2B5EF4-FFF2-40B4-BE49-F238E27FC236}">
                <a16:creationId xmlns:a16="http://schemas.microsoft.com/office/drawing/2014/main" id="{ADA0BF9E-6785-4F82-9C8B-2A765D00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892" y="4237765"/>
            <a:ext cx="423329" cy="42332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9;p3">
            <a:extLst>
              <a:ext uri="{FF2B5EF4-FFF2-40B4-BE49-F238E27FC236}">
                <a16:creationId xmlns:a16="http://schemas.microsoft.com/office/drawing/2014/main" id="{1D244654-4252-4EF7-9D7E-62DC1DE1BB80}"/>
              </a:ext>
            </a:extLst>
          </p:cNvPr>
          <p:cNvSpPr txBox="1">
            <a:spLocks/>
          </p:cNvSpPr>
          <p:nvPr/>
        </p:nvSpPr>
        <p:spPr>
          <a:xfrm>
            <a:off x="6885556" y="6310323"/>
            <a:ext cx="5009662" cy="4677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1600" kern="0" dirty="0">
                <a:solidFill>
                  <a:schemeClr val="tx1"/>
                </a:solidFill>
              </a:rPr>
              <a:t>http://github.com/shwars/paper-exploration-workshop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dirty="0"/>
              <a:t>Text Analytics for Health: Entity Extraction</a:t>
            </a:r>
            <a:endParaRPr lang="ru-RU" dirty="0"/>
          </a:p>
        </p:txBody>
      </p:sp>
      <p:pic>
        <p:nvPicPr>
          <p:cNvPr id="1026" name="Picture 2" descr="Health NER">
            <a:extLst>
              <a:ext uri="{FF2B5EF4-FFF2-40B4-BE49-F238E27FC236}">
                <a16:creationId xmlns:a16="http://schemas.microsoft.com/office/drawing/2014/main" id="{E1DDC29B-FB2C-4C56-8830-392A21B0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45" y="1759470"/>
            <a:ext cx="10750292" cy="4056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6F054-ED41-4108-AC35-486B5E39D8EC}"/>
              </a:ext>
            </a:extLst>
          </p:cNvPr>
          <p:cNvSpPr txBox="1"/>
          <p:nvPr/>
        </p:nvSpPr>
        <p:spPr>
          <a:xfrm>
            <a:off x="944381" y="1186235"/>
            <a:ext cx="4114524" cy="307777"/>
          </a:xfrm>
          <a:prstGeom prst="rect">
            <a:avLst/>
          </a:prstGeom>
          <a:noFill/>
        </p:spPr>
        <p:txBody>
          <a:bodyPr wrap="none" lIns="0" tIns="0" rIns="0" bIns="0" rtlCol="0">
            <a:spAutoFit/>
          </a:bodyPr>
          <a:lstStyle/>
          <a:p>
            <a:pPr algn="l"/>
            <a:r>
              <a:rPr lang="en-US" sz="2000"/>
              <a:t>+ Entity Linking, Negation Detection</a:t>
            </a:r>
            <a:endParaRPr lang="ru-RU" sz="2000" err="1"/>
          </a:p>
        </p:txBody>
      </p:sp>
    </p:spTree>
    <p:extLst>
      <p:ext uri="{BB962C8B-B14F-4D97-AF65-F5344CB8AC3E}">
        <p14:creationId xmlns:p14="http://schemas.microsoft.com/office/powerpoint/2010/main" val="2392360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a:t>Relation Extraction</a:t>
            </a:r>
            <a:endParaRPr lang="ru-RU"/>
          </a:p>
        </p:txBody>
      </p:sp>
      <p:pic>
        <p:nvPicPr>
          <p:cNvPr id="2050" name="Picture 2" descr="Health RE">
            <a:extLst>
              <a:ext uri="{FF2B5EF4-FFF2-40B4-BE49-F238E27FC236}">
                <a16:creationId xmlns:a16="http://schemas.microsoft.com/office/drawing/2014/main" id="{4AF55E8B-30B9-4318-AB73-F4B59B601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02" y="1355595"/>
            <a:ext cx="11252389" cy="38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1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1DD-F412-4663-A72E-940BC020593F}"/>
              </a:ext>
            </a:extLst>
          </p:cNvPr>
          <p:cNvSpPr>
            <a:spLocks noGrp="1"/>
          </p:cNvSpPr>
          <p:nvPr>
            <p:ph type="title"/>
          </p:nvPr>
        </p:nvSpPr>
        <p:spPr/>
        <p:txBody>
          <a:bodyPr/>
          <a:lstStyle/>
          <a:p>
            <a:r>
              <a:rPr lang="en-US"/>
              <a:t>Using Text Analytics for Health</a:t>
            </a:r>
            <a:endParaRPr lang="ru-RU"/>
          </a:p>
        </p:txBody>
      </p:sp>
      <p:sp>
        <p:nvSpPr>
          <p:cNvPr id="3" name="Text Placeholder 2">
            <a:extLst>
              <a:ext uri="{FF2B5EF4-FFF2-40B4-BE49-F238E27FC236}">
                <a16:creationId xmlns:a16="http://schemas.microsoft.com/office/drawing/2014/main" id="{A9D741EB-0C1D-420F-BB93-4CD4EB6BBC73}"/>
              </a:ext>
            </a:extLst>
          </p:cNvPr>
          <p:cNvSpPr>
            <a:spLocks noGrp="1"/>
          </p:cNvSpPr>
          <p:nvPr>
            <p:ph type="body" sz="quarter" idx="10"/>
          </p:nvPr>
        </p:nvSpPr>
        <p:spPr>
          <a:xfrm>
            <a:off x="586390" y="1434370"/>
            <a:ext cx="11018520" cy="430887"/>
          </a:xfrm>
        </p:spPr>
        <p:txBody>
          <a:bodyPr/>
          <a:lstStyle/>
          <a:p>
            <a:r>
              <a:rPr lang="en-US"/>
              <a:t>Pip Install the Azure </a:t>
            </a:r>
            <a:r>
              <a:rPr lang="en-US" err="1"/>
              <a:t>TextAnalytics</a:t>
            </a:r>
            <a:r>
              <a:rPr lang="en-US"/>
              <a:t> SDK:</a:t>
            </a:r>
            <a:endParaRPr lang="ru-RU"/>
          </a:p>
        </p:txBody>
      </p:sp>
      <p:sp>
        <p:nvSpPr>
          <p:cNvPr id="5" name="TextBox 4">
            <a:extLst>
              <a:ext uri="{FF2B5EF4-FFF2-40B4-BE49-F238E27FC236}">
                <a16:creationId xmlns:a16="http://schemas.microsoft.com/office/drawing/2014/main" id="{ABDD24FA-5E18-4066-B119-046821BD2FA1}"/>
              </a:ext>
            </a:extLst>
          </p:cNvPr>
          <p:cNvSpPr txBox="1"/>
          <p:nvPr/>
        </p:nvSpPr>
        <p:spPr>
          <a:xfrm>
            <a:off x="809469" y="2015606"/>
            <a:ext cx="6760564" cy="363946"/>
          </a:xfrm>
          <a:prstGeom prst="rect">
            <a:avLst/>
          </a:prstGeom>
          <a:solidFill>
            <a:schemeClr val="tx1"/>
          </a:solidFill>
        </p:spPr>
        <p:txBody>
          <a:bodyPr wrap="square">
            <a:spAutoFit/>
          </a:bodyPr>
          <a:lstStyle/>
          <a:p>
            <a:r>
              <a:rPr lang="en-US" b="0" dirty="0">
                <a:solidFill>
                  <a:srgbClr val="FFFF00"/>
                </a:solidFill>
                <a:effectLst/>
                <a:latin typeface=" Fira Code Retina"/>
              </a:rPr>
              <a:t>pip install </a:t>
            </a:r>
            <a:r>
              <a:rPr lang="en-US" b="0" dirty="0" err="1">
                <a:solidFill>
                  <a:srgbClr val="FFFF00"/>
                </a:solidFill>
                <a:effectLst/>
                <a:latin typeface=" Fira Code Retina"/>
              </a:rPr>
              <a:t>azure.ai.textanalytics</a:t>
            </a:r>
            <a:endParaRPr lang="en-US" b="0" dirty="0">
              <a:solidFill>
                <a:srgbClr val="FFFF00"/>
              </a:solidFill>
              <a:effectLst/>
              <a:latin typeface=" Fira Code Retina"/>
            </a:endParaRPr>
          </a:p>
        </p:txBody>
      </p:sp>
      <p:sp>
        <p:nvSpPr>
          <p:cNvPr id="9" name="TextBox 8">
            <a:extLst>
              <a:ext uri="{FF2B5EF4-FFF2-40B4-BE49-F238E27FC236}">
                <a16:creationId xmlns:a16="http://schemas.microsoft.com/office/drawing/2014/main" id="{B202D738-EB2B-43EF-95FE-F75E94F03D09}"/>
              </a:ext>
            </a:extLst>
          </p:cNvPr>
          <p:cNvSpPr txBox="1"/>
          <p:nvPr/>
        </p:nvSpPr>
        <p:spPr>
          <a:xfrm>
            <a:off x="586390" y="3159946"/>
            <a:ext cx="10139072" cy="1450397"/>
          </a:xfrm>
          <a:prstGeom prst="rect">
            <a:avLst/>
          </a:prstGeom>
          <a:noFill/>
        </p:spPr>
        <p:txBody>
          <a:bodyPr wrap="square">
            <a:spAutoFit/>
          </a:bodyPr>
          <a:lstStyle/>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azure.core.credentials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AzureKeyCredential</a:t>
            </a:r>
            <a:endParaRPr lang="en-US" b="0" dirty="0">
              <a:solidFill>
                <a:srgbClr val="000000"/>
              </a:solidFill>
              <a:effectLst/>
              <a:latin typeface=" Fira Code Retina"/>
            </a:endParaRPr>
          </a:p>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azure.ai.textanalytics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TextAnalyticsClient</a:t>
            </a:r>
            <a:endParaRPr lang="en-US" b="0" dirty="0">
              <a:solidFill>
                <a:srgbClr val="000000"/>
              </a:solidFill>
              <a:effectLst/>
              <a:latin typeface=" Fira Code Retina"/>
            </a:endParaRPr>
          </a:p>
          <a:p>
            <a:br>
              <a:rPr lang="en-US" b="0" dirty="0">
                <a:solidFill>
                  <a:srgbClr val="000000"/>
                </a:solidFill>
                <a:effectLst/>
                <a:latin typeface=" Fira Code Retina"/>
              </a:rPr>
            </a:br>
            <a:r>
              <a:rPr lang="en-US" b="0" dirty="0">
                <a:solidFill>
                  <a:srgbClr val="000000"/>
                </a:solidFill>
                <a:effectLst/>
                <a:latin typeface=" Fira Code Retina"/>
              </a:rPr>
              <a:t>client = </a:t>
            </a:r>
            <a:r>
              <a:rPr lang="en-US" b="0" dirty="0" err="1">
                <a:solidFill>
                  <a:srgbClr val="000000"/>
                </a:solidFill>
                <a:effectLst/>
                <a:latin typeface=" Fira Code Retina"/>
              </a:rPr>
              <a:t>TextAnalyticsClient</a:t>
            </a:r>
            <a:r>
              <a:rPr lang="en-US" b="0" dirty="0">
                <a:solidFill>
                  <a:srgbClr val="000000"/>
                </a:solidFill>
                <a:effectLst/>
                <a:latin typeface=" Fira Code Retina"/>
              </a:rPr>
              <a:t>(</a:t>
            </a:r>
            <a:r>
              <a:rPr lang="en-US" b="0" dirty="0">
                <a:solidFill>
                  <a:srgbClr val="001080"/>
                </a:solidFill>
                <a:effectLst/>
                <a:latin typeface=" Fira Code Retina"/>
              </a:rPr>
              <a:t>endpoint</a:t>
            </a:r>
            <a:r>
              <a:rPr lang="en-US" b="0" dirty="0">
                <a:solidFill>
                  <a:srgbClr val="000000"/>
                </a:solidFill>
                <a:effectLst/>
                <a:latin typeface=" Fira Code Retina"/>
              </a:rPr>
              <a:t>=endpoint, </a:t>
            </a:r>
          </a:p>
          <a:p>
            <a:r>
              <a:rPr lang="en-US" dirty="0">
                <a:solidFill>
                  <a:srgbClr val="000000"/>
                </a:solidFill>
                <a:latin typeface=" Fira Code Retina"/>
              </a:rPr>
              <a:t>   				  </a:t>
            </a:r>
            <a:r>
              <a:rPr lang="en-US" b="0" dirty="0">
                <a:solidFill>
                  <a:srgbClr val="001080"/>
                </a:solidFill>
                <a:effectLst/>
                <a:latin typeface=" Fira Code Retina"/>
              </a:rPr>
              <a:t>credential</a:t>
            </a:r>
            <a:r>
              <a:rPr lang="en-US" b="0" dirty="0">
                <a:solidFill>
                  <a:srgbClr val="000000"/>
                </a:solidFill>
                <a:effectLst/>
                <a:latin typeface=" Fira Code Retina"/>
              </a:rPr>
              <a:t>=</a:t>
            </a:r>
            <a:r>
              <a:rPr lang="en-US" b="0" dirty="0" err="1">
                <a:solidFill>
                  <a:srgbClr val="000000"/>
                </a:solidFill>
                <a:effectLst/>
                <a:latin typeface=" Fira Code Retina"/>
              </a:rPr>
              <a:t>AzureKeyCredential</a:t>
            </a:r>
            <a:r>
              <a:rPr lang="en-US" b="0" dirty="0">
                <a:solidFill>
                  <a:srgbClr val="000000"/>
                </a:solidFill>
                <a:effectLst/>
                <a:latin typeface=" Fira Code Retina"/>
              </a:rPr>
              <a:t>(key))</a:t>
            </a:r>
          </a:p>
        </p:txBody>
      </p:sp>
      <p:sp>
        <p:nvSpPr>
          <p:cNvPr id="10" name="Text Placeholder 2">
            <a:extLst>
              <a:ext uri="{FF2B5EF4-FFF2-40B4-BE49-F238E27FC236}">
                <a16:creationId xmlns:a16="http://schemas.microsoft.com/office/drawing/2014/main" id="{ABE4AC03-E778-48AE-81E6-0F902898988F}"/>
              </a:ext>
            </a:extLst>
          </p:cNvPr>
          <p:cNvSpPr txBox="1">
            <a:spLocks/>
          </p:cNvSpPr>
          <p:nvPr/>
        </p:nvSpPr>
        <p:spPr>
          <a:xfrm>
            <a:off x="586390" y="269646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the client:</a:t>
            </a:r>
            <a:endParaRPr lang="ru-RU"/>
          </a:p>
        </p:txBody>
      </p:sp>
      <p:sp>
        <p:nvSpPr>
          <p:cNvPr id="12" name="TextBox 11">
            <a:extLst>
              <a:ext uri="{FF2B5EF4-FFF2-40B4-BE49-F238E27FC236}">
                <a16:creationId xmlns:a16="http://schemas.microsoft.com/office/drawing/2014/main" id="{DA306E36-95B6-4CBA-9363-46CF39076B1A}"/>
              </a:ext>
            </a:extLst>
          </p:cNvPr>
          <p:cNvSpPr txBox="1"/>
          <p:nvPr/>
        </p:nvSpPr>
        <p:spPr>
          <a:xfrm>
            <a:off x="586390" y="5311109"/>
            <a:ext cx="11160178" cy="907171"/>
          </a:xfrm>
          <a:prstGeom prst="rect">
            <a:avLst/>
          </a:prstGeom>
          <a:noFill/>
        </p:spPr>
        <p:txBody>
          <a:bodyPr wrap="square">
            <a:spAutoFit/>
          </a:bodyPr>
          <a:lstStyle/>
          <a:p>
            <a:r>
              <a:rPr lang="en-US" b="0">
                <a:solidFill>
                  <a:srgbClr val="000000"/>
                </a:solidFill>
                <a:effectLst/>
                <a:latin typeface=" Fira Code Retina"/>
              </a:rPr>
              <a:t>documents = [</a:t>
            </a:r>
            <a:r>
              <a:rPr lang="en-US" sz="1400" b="0">
                <a:solidFill>
                  <a:srgbClr val="A31515"/>
                </a:solidFill>
                <a:effectLst/>
                <a:latin typeface=" Fira Code Retina"/>
              </a:rPr>
              <a:t>"I have not been administered any aspirin, just 300 mg or </a:t>
            </a:r>
            <a:r>
              <a:rPr lang="en-US" sz="1400" b="0" err="1">
                <a:solidFill>
                  <a:srgbClr val="A31515"/>
                </a:solidFill>
                <a:effectLst/>
                <a:latin typeface=" Fira Code Retina"/>
              </a:rPr>
              <a:t>favipiravir</a:t>
            </a:r>
            <a:r>
              <a:rPr lang="en-US" sz="1400" b="0">
                <a:solidFill>
                  <a:srgbClr val="A31515"/>
                </a:solidFill>
                <a:effectLst/>
                <a:latin typeface=" Fira Code Retina"/>
              </a:rPr>
              <a:t> daily."</a:t>
            </a:r>
            <a:r>
              <a:rPr lang="en-US" b="0">
                <a:solidFill>
                  <a:srgbClr val="000000"/>
                </a:solidFill>
                <a:effectLst/>
                <a:latin typeface=" Fira Code Retina"/>
              </a:rPr>
              <a:t>]</a:t>
            </a:r>
          </a:p>
          <a:p>
            <a:r>
              <a:rPr lang="en-US" b="0" err="1">
                <a:solidFill>
                  <a:srgbClr val="000000"/>
                </a:solidFill>
                <a:effectLst/>
                <a:latin typeface=" Fira Code Retina"/>
              </a:rPr>
              <a:t>poller</a:t>
            </a:r>
            <a:r>
              <a:rPr lang="en-US" b="0">
                <a:solidFill>
                  <a:srgbClr val="000000"/>
                </a:solidFill>
                <a:effectLst/>
                <a:latin typeface=" Fira Code Retina"/>
              </a:rPr>
              <a:t> = </a:t>
            </a:r>
            <a:r>
              <a:rPr lang="en-US" b="0" err="1">
                <a:solidFill>
                  <a:srgbClr val="000000"/>
                </a:solidFill>
                <a:effectLst/>
                <a:latin typeface=" Fira Code Retina"/>
              </a:rPr>
              <a:t>client.begin_analyze_healthcare_entities</a:t>
            </a:r>
            <a:r>
              <a:rPr lang="en-US" b="0">
                <a:solidFill>
                  <a:srgbClr val="000000"/>
                </a:solidFill>
                <a:effectLst/>
                <a:latin typeface=" Fira Code Retina"/>
              </a:rPr>
              <a:t>(documents)</a:t>
            </a:r>
          </a:p>
          <a:p>
            <a:r>
              <a:rPr lang="en-US" b="0">
                <a:solidFill>
                  <a:srgbClr val="000000"/>
                </a:solidFill>
                <a:effectLst/>
                <a:latin typeface=" Fira Code Retina"/>
              </a:rPr>
              <a:t>result = </a:t>
            </a:r>
            <a:r>
              <a:rPr lang="en-US" b="0" err="1">
                <a:solidFill>
                  <a:srgbClr val="000000"/>
                </a:solidFill>
                <a:effectLst/>
                <a:latin typeface=" Fira Code Retina"/>
              </a:rPr>
              <a:t>poller.result</a:t>
            </a:r>
            <a:r>
              <a:rPr lang="en-US" b="0">
                <a:solidFill>
                  <a:srgbClr val="000000"/>
                </a:solidFill>
                <a:effectLst/>
                <a:latin typeface=" Fira Code Retina"/>
              </a:rPr>
              <a:t>()</a:t>
            </a:r>
          </a:p>
        </p:txBody>
      </p:sp>
      <p:sp>
        <p:nvSpPr>
          <p:cNvPr id="13" name="Text Placeholder 2">
            <a:extLst>
              <a:ext uri="{FF2B5EF4-FFF2-40B4-BE49-F238E27FC236}">
                <a16:creationId xmlns:a16="http://schemas.microsoft.com/office/drawing/2014/main" id="{076A0033-7C47-4DE0-A41F-45C2F4589C78}"/>
              </a:ext>
            </a:extLst>
          </p:cNvPr>
          <p:cNvSpPr txBox="1">
            <a:spLocks/>
          </p:cNvSpPr>
          <p:nvPr/>
        </p:nvSpPr>
        <p:spPr>
          <a:xfrm>
            <a:off x="586390" y="4880222"/>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 the call:</a:t>
            </a:r>
            <a:endParaRPr lang="ru-RU"/>
          </a:p>
        </p:txBody>
      </p:sp>
    </p:spTree>
    <p:extLst>
      <p:ext uri="{BB962C8B-B14F-4D97-AF65-F5344CB8AC3E}">
        <p14:creationId xmlns:p14="http://schemas.microsoft.com/office/powerpoint/2010/main" val="541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A7E3D-965B-4B26-B267-DBBCACF0E6B4}"/>
              </a:ext>
            </a:extLst>
          </p:cNvPr>
          <p:cNvSpPr>
            <a:spLocks noGrp="1"/>
          </p:cNvSpPr>
          <p:nvPr>
            <p:ph type="body" sz="quarter" idx="10"/>
          </p:nvPr>
        </p:nvSpPr>
        <p:spPr>
          <a:xfrm>
            <a:off x="586389" y="1434369"/>
            <a:ext cx="6478719" cy="1107996"/>
          </a:xfrm>
        </p:spPr>
        <p:txBody>
          <a:bodyPr/>
          <a:lstStyle/>
          <a:p>
            <a:r>
              <a:rPr lang="en-US" i="1" dirty="0"/>
              <a:t>I have not been administered any </a:t>
            </a:r>
            <a:r>
              <a:rPr lang="en-US" i="1" dirty="0">
                <a:highlight>
                  <a:srgbClr val="FFFF00"/>
                </a:highlight>
              </a:rPr>
              <a:t>aspirin</a:t>
            </a:r>
            <a:r>
              <a:rPr lang="en-US" i="1" dirty="0"/>
              <a:t>,</a:t>
            </a:r>
            <a:br>
              <a:rPr lang="en-US" i="1" dirty="0"/>
            </a:br>
            <a:br>
              <a:rPr lang="en-US" sz="1400" i="1" dirty="0"/>
            </a:br>
            <a:r>
              <a:rPr lang="en-US" i="1" dirty="0"/>
              <a:t>just </a:t>
            </a:r>
            <a:r>
              <a:rPr lang="en-US" i="1" dirty="0">
                <a:highlight>
                  <a:srgbClr val="00FF00"/>
                </a:highlight>
              </a:rPr>
              <a:t>300 mg </a:t>
            </a:r>
            <a:r>
              <a:rPr lang="en-US" i="1" dirty="0"/>
              <a:t>or </a:t>
            </a:r>
            <a:r>
              <a:rPr lang="en-US" i="1" dirty="0">
                <a:highlight>
                  <a:srgbClr val="FFFF00"/>
                </a:highlight>
              </a:rPr>
              <a:t>favipiravir</a:t>
            </a:r>
            <a:r>
              <a:rPr lang="en-US" i="1" dirty="0"/>
              <a:t> </a:t>
            </a:r>
            <a:r>
              <a:rPr lang="en-US" i="1" dirty="0">
                <a:highlight>
                  <a:srgbClr val="C0C0C0"/>
                </a:highlight>
              </a:rPr>
              <a:t>daily</a:t>
            </a:r>
            <a:r>
              <a:rPr lang="en-US" i="1" dirty="0"/>
              <a:t>.</a:t>
            </a:r>
            <a:endParaRPr lang="ru-RU" i="1" dirty="0"/>
          </a:p>
        </p:txBody>
      </p:sp>
      <p:sp>
        <p:nvSpPr>
          <p:cNvPr id="6" name="TextBox 5">
            <a:extLst>
              <a:ext uri="{FF2B5EF4-FFF2-40B4-BE49-F238E27FC236}">
                <a16:creationId xmlns:a16="http://schemas.microsoft.com/office/drawing/2014/main" id="{3F8CE4E3-0F0A-4EF3-A172-701B01524D0A}"/>
              </a:ext>
            </a:extLst>
          </p:cNvPr>
          <p:cNvSpPr txBox="1"/>
          <p:nvPr/>
        </p:nvSpPr>
        <p:spPr>
          <a:xfrm>
            <a:off x="487016" y="4025071"/>
            <a:ext cx="11569215" cy="1450397"/>
          </a:xfrm>
          <a:prstGeom prst="rect">
            <a:avLst/>
          </a:prstGeom>
          <a:noFill/>
        </p:spPr>
        <p:txBody>
          <a:bodyPr wrap="square">
            <a:spAutoFit/>
          </a:bodyPr>
          <a:lstStyle/>
          <a:p>
            <a:r>
              <a:rPr lang="en-US" b="0" i="0" dirty="0">
                <a:solidFill>
                  <a:srgbClr val="000000"/>
                </a:solidFill>
                <a:effectLst/>
                <a:latin typeface="Fira Code Retina" panose="020B0809050000020004" pitchFamily="49" charset="0"/>
              </a:rPr>
              <a:t>aspirin (C0004057)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p>
          <a:p>
            <a:r>
              <a:rPr lang="en-US" b="0" i="0" dirty="0">
                <a:solidFill>
                  <a:srgbClr val="000000"/>
                </a:solidFill>
                <a:effectLst/>
                <a:latin typeface="Fira Code Retina" panose="020B0809050000020004" pitchFamily="49" charset="0"/>
              </a:rPr>
              <a:t>300 mg [Dosage] --</a:t>
            </a:r>
            <a:r>
              <a:rPr lang="en-US" b="0" i="0" dirty="0" err="1">
                <a:solidFill>
                  <a:srgbClr val="000000"/>
                </a:solidFill>
                <a:effectLst/>
                <a:latin typeface="Fira Code Retina" panose="020B0809050000020004" pitchFamily="49" charset="0"/>
              </a:rPr>
              <a:t>DosageOfMedication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a:t>
            </a:r>
          </a:p>
          <a:p>
            <a:r>
              <a:rPr lang="en-US" b="0" i="0" dirty="0">
                <a:solidFill>
                  <a:srgbClr val="000000"/>
                </a:solidFill>
                <a:effectLst/>
                <a:latin typeface="Fira Code Retina" panose="020B0809050000020004" pitchFamily="49" charset="0"/>
              </a:rPr>
              <a:t>daily [Frequency] --</a:t>
            </a:r>
            <a:r>
              <a:rPr lang="en-US" b="0" i="0" dirty="0" err="1">
                <a:solidFill>
                  <a:srgbClr val="000000"/>
                </a:solidFill>
                <a:effectLst/>
                <a:latin typeface="Fira Code Retina" panose="020B0809050000020004" pitchFamily="49" charset="0"/>
              </a:rPr>
              <a:t>FrequencyOfMedication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endParaRPr lang="ru-RU" dirty="0"/>
          </a:p>
        </p:txBody>
      </p:sp>
      <p:cxnSp>
        <p:nvCxnSpPr>
          <p:cNvPr id="15" name="Straight Arrow Connector 14">
            <a:extLst>
              <a:ext uri="{FF2B5EF4-FFF2-40B4-BE49-F238E27FC236}">
                <a16:creationId xmlns:a16="http://schemas.microsoft.com/office/drawing/2014/main" id="{FA59DA39-FF32-446A-A148-251FE4AE8D4A}"/>
              </a:ext>
            </a:extLst>
          </p:cNvPr>
          <p:cNvCxnSpPr>
            <a:cxnSpLocks/>
          </p:cNvCxnSpPr>
          <p:nvPr/>
        </p:nvCxnSpPr>
        <p:spPr>
          <a:xfrm flipV="1">
            <a:off x="1869832"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1E0457-AC25-4BD6-92DA-55C4FEBED727}"/>
              </a:ext>
            </a:extLst>
          </p:cNvPr>
          <p:cNvCxnSpPr>
            <a:cxnSpLocks/>
          </p:cNvCxnSpPr>
          <p:nvPr/>
        </p:nvCxnSpPr>
        <p:spPr>
          <a:xfrm flipV="1">
            <a:off x="4937370"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CB6AF9-8285-415C-934E-5B09BC289E96}"/>
              </a:ext>
            </a:extLst>
          </p:cNvPr>
          <p:cNvCxnSpPr>
            <a:cxnSpLocks/>
          </p:cNvCxnSpPr>
          <p:nvPr/>
        </p:nvCxnSpPr>
        <p:spPr>
          <a:xfrm>
            <a:off x="3862755"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6A3365-338E-4064-AA67-7C27420E402D}"/>
              </a:ext>
            </a:extLst>
          </p:cNvPr>
          <p:cNvCxnSpPr>
            <a:cxnSpLocks/>
          </p:cNvCxnSpPr>
          <p:nvPr/>
        </p:nvCxnSpPr>
        <p:spPr>
          <a:xfrm>
            <a:off x="3343032"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BC9316-11F1-4F67-9CEA-E6119282C3FA}"/>
              </a:ext>
            </a:extLst>
          </p:cNvPr>
          <p:cNvCxnSpPr>
            <a:cxnSpLocks/>
          </p:cNvCxnSpPr>
          <p:nvPr/>
        </p:nvCxnSpPr>
        <p:spPr>
          <a:xfrm flipH="1">
            <a:off x="1854201" y="2802008"/>
            <a:ext cx="1488831" cy="831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3806C0-C08A-4A53-A8F6-286D69308C18}"/>
              </a:ext>
            </a:extLst>
          </p:cNvPr>
          <p:cNvCxnSpPr>
            <a:cxnSpLocks/>
          </p:cNvCxnSpPr>
          <p:nvPr/>
        </p:nvCxnSpPr>
        <p:spPr>
          <a:xfrm flipH="1">
            <a:off x="3862755" y="2793693"/>
            <a:ext cx="107461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1A902C-6E17-4336-A9AA-C44BF88B4410}"/>
              </a:ext>
            </a:extLst>
          </p:cNvPr>
          <p:cNvSpPr txBox="1"/>
          <p:nvPr/>
        </p:nvSpPr>
        <p:spPr>
          <a:xfrm>
            <a:off x="6096000" y="1328615"/>
            <a:ext cx="65" cy="307777"/>
          </a:xfrm>
          <a:prstGeom prst="rect">
            <a:avLst/>
          </a:prstGeom>
          <a:noFill/>
        </p:spPr>
        <p:txBody>
          <a:bodyPr wrap="none" lIns="0" tIns="0" rIns="0" bIns="0" rtlCol="0">
            <a:spAutoFit/>
          </a:bodyPr>
          <a:lstStyle/>
          <a:p>
            <a:pPr algn="l"/>
            <a:endParaRPr lang="ru-RU" sz="2000" dirty="0" err="1"/>
          </a:p>
        </p:txBody>
      </p:sp>
      <p:sp>
        <p:nvSpPr>
          <p:cNvPr id="29" name="Text Placeholder 2">
            <a:extLst>
              <a:ext uri="{FF2B5EF4-FFF2-40B4-BE49-F238E27FC236}">
                <a16:creationId xmlns:a16="http://schemas.microsoft.com/office/drawing/2014/main" id="{ACDE3C32-DA8D-4EBA-A737-9467E5A88A94}"/>
              </a:ext>
            </a:extLst>
          </p:cNvPr>
          <p:cNvSpPr txBox="1">
            <a:spLocks/>
          </p:cNvSpPr>
          <p:nvPr/>
        </p:nvSpPr>
        <p:spPr>
          <a:xfrm>
            <a:off x="7791938" y="1482503"/>
            <a:ext cx="2770555"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ighlight>
                  <a:srgbClr val="FFFF00"/>
                </a:highlight>
              </a:rPr>
              <a:t>Medication</a:t>
            </a:r>
          </a:p>
          <a:p>
            <a:r>
              <a:rPr lang="en-US" dirty="0">
                <a:highlight>
                  <a:srgbClr val="00FF00"/>
                </a:highlight>
              </a:rPr>
              <a:t>Dosage</a:t>
            </a:r>
            <a:endParaRPr lang="ru-RU" dirty="0">
              <a:highlight>
                <a:srgbClr val="00FF00"/>
              </a:highlight>
            </a:endParaRPr>
          </a:p>
          <a:p>
            <a:r>
              <a:rPr lang="en-US" dirty="0">
                <a:highlight>
                  <a:srgbClr val="C0C0C0"/>
                </a:highlight>
              </a:rPr>
              <a:t>Frequency</a:t>
            </a:r>
            <a:endParaRPr lang="ru-RU" dirty="0"/>
          </a:p>
        </p:txBody>
      </p:sp>
      <p:sp>
        <p:nvSpPr>
          <p:cNvPr id="31" name="TextBox 30">
            <a:extLst>
              <a:ext uri="{FF2B5EF4-FFF2-40B4-BE49-F238E27FC236}">
                <a16:creationId xmlns:a16="http://schemas.microsoft.com/office/drawing/2014/main" id="{BD8187F6-9948-4276-BE84-CB838957056B}"/>
              </a:ext>
            </a:extLst>
          </p:cNvPr>
          <p:cNvSpPr txBox="1"/>
          <p:nvPr/>
        </p:nvSpPr>
        <p:spPr>
          <a:xfrm>
            <a:off x="1258277" y="2811647"/>
            <a:ext cx="2207845" cy="307777"/>
          </a:xfrm>
          <a:prstGeom prst="rect">
            <a:avLst/>
          </a:prstGeom>
          <a:noFill/>
        </p:spPr>
        <p:txBody>
          <a:bodyPr wrap="square">
            <a:spAutoFit/>
          </a:bodyPr>
          <a:lstStyle/>
          <a:p>
            <a:r>
              <a:rPr lang="en-US" sz="1400" b="0" i="0" dirty="0" err="1">
                <a:effectLst/>
                <a:latin typeface="Fira Code Retina" panose="020B0809050000020004" pitchFamily="49" charset="0"/>
              </a:rPr>
              <a:t>DosageOfMedication</a:t>
            </a:r>
            <a:endParaRPr lang="ru-RU" sz="1400" dirty="0"/>
          </a:p>
        </p:txBody>
      </p:sp>
      <p:sp>
        <p:nvSpPr>
          <p:cNvPr id="33" name="TextBox 32">
            <a:extLst>
              <a:ext uri="{FF2B5EF4-FFF2-40B4-BE49-F238E27FC236}">
                <a16:creationId xmlns:a16="http://schemas.microsoft.com/office/drawing/2014/main" id="{54FB55D9-9041-4DE5-9005-C60C8F4D94DB}"/>
              </a:ext>
            </a:extLst>
          </p:cNvPr>
          <p:cNvSpPr txBox="1"/>
          <p:nvPr/>
        </p:nvSpPr>
        <p:spPr>
          <a:xfrm>
            <a:off x="3151554" y="1900227"/>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C1138226</a:t>
            </a:r>
            <a:endParaRPr lang="ru-RU" dirty="0">
              <a:solidFill>
                <a:schemeClr val="accent1">
                  <a:lumMod val="60000"/>
                  <a:lumOff val="40000"/>
                </a:schemeClr>
              </a:solidFill>
            </a:endParaRPr>
          </a:p>
        </p:txBody>
      </p:sp>
      <p:sp>
        <p:nvSpPr>
          <p:cNvPr id="35" name="Title 34">
            <a:extLst>
              <a:ext uri="{FF2B5EF4-FFF2-40B4-BE49-F238E27FC236}">
                <a16:creationId xmlns:a16="http://schemas.microsoft.com/office/drawing/2014/main" id="{E63DA01A-C1A6-414C-B43A-872A2D6AC838}"/>
              </a:ext>
            </a:extLst>
          </p:cNvPr>
          <p:cNvSpPr>
            <a:spLocks noGrp="1"/>
          </p:cNvSpPr>
          <p:nvPr>
            <p:ph type="title"/>
          </p:nvPr>
        </p:nvSpPr>
        <p:spPr/>
        <p:txBody>
          <a:bodyPr/>
          <a:lstStyle/>
          <a:p>
            <a:r>
              <a:rPr lang="en-US" dirty="0"/>
              <a:t>Recognition Result</a:t>
            </a:r>
            <a:endParaRPr lang="ru-RU" dirty="0"/>
          </a:p>
        </p:txBody>
      </p:sp>
      <p:sp>
        <p:nvSpPr>
          <p:cNvPr id="36" name="TextBox 35">
            <a:extLst>
              <a:ext uri="{FF2B5EF4-FFF2-40B4-BE49-F238E27FC236}">
                <a16:creationId xmlns:a16="http://schemas.microsoft.com/office/drawing/2014/main" id="{C2B04B29-F9D1-431C-88F7-F2F62BCF1603}"/>
              </a:ext>
            </a:extLst>
          </p:cNvPr>
          <p:cNvSpPr txBox="1"/>
          <p:nvPr/>
        </p:nvSpPr>
        <p:spPr>
          <a:xfrm>
            <a:off x="3731846" y="2822052"/>
            <a:ext cx="2684585" cy="307777"/>
          </a:xfrm>
          <a:prstGeom prst="rect">
            <a:avLst/>
          </a:prstGeom>
          <a:noFill/>
        </p:spPr>
        <p:txBody>
          <a:bodyPr wrap="square">
            <a:spAutoFit/>
          </a:bodyPr>
          <a:lstStyle/>
          <a:p>
            <a:r>
              <a:rPr lang="en-US" sz="1400" b="0" i="0" dirty="0" err="1">
                <a:effectLst/>
                <a:latin typeface="Fira Code Retina" panose="020B0809050000020004" pitchFamily="49" charset="0"/>
              </a:rPr>
              <a:t>FrequencyOfMedication</a:t>
            </a:r>
            <a:endParaRPr lang="ru-RU" sz="1400" dirty="0"/>
          </a:p>
        </p:txBody>
      </p:sp>
      <p:sp>
        <p:nvSpPr>
          <p:cNvPr id="37" name="TextBox 36">
            <a:extLst>
              <a:ext uri="{FF2B5EF4-FFF2-40B4-BE49-F238E27FC236}">
                <a16:creationId xmlns:a16="http://schemas.microsoft.com/office/drawing/2014/main" id="{4CD9D737-5E33-4F9E-8F88-B9DE3D1124ED}"/>
              </a:ext>
            </a:extLst>
          </p:cNvPr>
          <p:cNvSpPr txBox="1"/>
          <p:nvPr/>
        </p:nvSpPr>
        <p:spPr>
          <a:xfrm>
            <a:off x="5784363" y="1290885"/>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C0004057</a:t>
            </a:r>
            <a:endParaRPr lang="ru-RU" dirty="0">
              <a:solidFill>
                <a:schemeClr val="accent1">
                  <a:lumMod val="60000"/>
                  <a:lumOff val="40000"/>
                </a:schemeClr>
              </a:solidFill>
            </a:endParaRPr>
          </a:p>
        </p:txBody>
      </p:sp>
    </p:spTree>
    <p:extLst>
      <p:ext uri="{BB962C8B-B14F-4D97-AF65-F5344CB8AC3E}">
        <p14:creationId xmlns:p14="http://schemas.microsoft.com/office/powerpoint/2010/main" val="281149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3: Use Text Analytics for Health</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351413"/>
          </a:xfrm>
        </p:spPr>
        <p:txBody>
          <a:bodyPr/>
          <a:lstStyle/>
          <a:p>
            <a:pPr marL="514350" indent="-514350">
              <a:buFont typeface="+mj-lt"/>
              <a:buAutoNum type="arabicPeriod"/>
            </a:pPr>
            <a:r>
              <a:rPr lang="en-US" dirty="0"/>
              <a:t>Get your Azure Account</a:t>
            </a:r>
          </a:p>
          <a:p>
            <a:pPr marL="514350" indent="-514350">
              <a:buFont typeface="+mj-lt"/>
              <a:buAutoNum type="arabicPeriod"/>
            </a:pPr>
            <a:r>
              <a:rPr lang="en-US" dirty="0"/>
              <a:t>Create “Text Analytics” cloud resource</a:t>
            </a:r>
          </a:p>
          <a:p>
            <a:pPr marL="742950" lvl="1" indent="-514350">
              <a:buFont typeface="Arial" panose="020B0604020202020204" pitchFamily="34" charset="0"/>
              <a:buChar char="•"/>
            </a:pPr>
            <a:r>
              <a:rPr lang="en-US" dirty="0"/>
              <a:t>Use S1 tier, not free!</a:t>
            </a:r>
          </a:p>
          <a:p>
            <a:pPr marL="514350" indent="-514350">
              <a:buFont typeface="+mj-lt"/>
              <a:buAutoNum type="arabicPeriod"/>
            </a:pPr>
            <a:r>
              <a:rPr lang="en-US" dirty="0"/>
              <a:t>Copy endpoint / key to notebook</a:t>
            </a:r>
          </a:p>
          <a:p>
            <a:pPr marL="514350" indent="-514350">
              <a:buFont typeface="+mj-lt"/>
              <a:buAutoNum type="arabicPeriod"/>
            </a:pPr>
            <a:r>
              <a:rPr lang="en-US" dirty="0"/>
              <a:t>Call the service to see if it works</a:t>
            </a:r>
          </a:p>
        </p:txBody>
      </p:sp>
    </p:spTree>
    <p:extLst>
      <p:ext uri="{BB962C8B-B14F-4D97-AF65-F5344CB8AC3E}">
        <p14:creationId xmlns:p14="http://schemas.microsoft.com/office/powerpoint/2010/main" val="3979176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4: Process Abstracts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203680"/>
          </a:xfrm>
        </p:spPr>
        <p:txBody>
          <a:bodyPr/>
          <a:lstStyle/>
          <a:p>
            <a:pPr marL="514350" indent="-514350">
              <a:buFont typeface="+mj-lt"/>
              <a:buAutoNum type="arabicPeriod"/>
            </a:pPr>
            <a:r>
              <a:rPr lang="en-US" dirty="0"/>
              <a:t>Randomly select ~300-1000 abstracts</a:t>
            </a:r>
          </a:p>
          <a:p>
            <a:pPr marL="742950" lvl="1" indent="-514350">
              <a:buFont typeface="Arial" panose="020B0604020202020204" pitchFamily="34" charset="0"/>
              <a:buChar char="•"/>
            </a:pPr>
            <a:r>
              <a:rPr lang="en-US" dirty="0"/>
              <a:t>You may want to limit the dates to ~6-9 months, and then do random selection</a:t>
            </a:r>
          </a:p>
          <a:p>
            <a:pPr marL="514350" indent="-514350">
              <a:buFont typeface="+mj-lt"/>
              <a:buAutoNum type="arabicPeriod"/>
            </a:pPr>
            <a:r>
              <a:rPr lang="en-US" dirty="0"/>
              <a:t>Think how to store </a:t>
            </a:r>
            <a:r>
              <a:rPr lang="en-US" dirty="0" err="1"/>
              <a:t>entites</a:t>
            </a:r>
            <a:r>
              <a:rPr lang="en-US" dirty="0"/>
              <a:t>/relations</a:t>
            </a:r>
          </a:p>
          <a:p>
            <a:pPr marL="742950" lvl="1" indent="-514350">
              <a:buFont typeface="Arial" panose="020B0604020202020204" pitchFamily="34" charset="0"/>
              <a:buChar char="•"/>
            </a:pPr>
            <a:r>
              <a:rPr lang="en-US" dirty="0"/>
              <a:t>Inside Pandas DF, or separately as Python list/</a:t>
            </a:r>
            <a:r>
              <a:rPr lang="en-US" dirty="0" err="1"/>
              <a:t>dict</a:t>
            </a:r>
            <a:endParaRPr lang="en-US" dirty="0"/>
          </a:p>
          <a:p>
            <a:pPr marL="514350" indent="-514350">
              <a:buFont typeface="+mj-lt"/>
              <a:buAutoNum type="arabicPeriod"/>
            </a:pPr>
            <a:r>
              <a:rPr lang="en-US" dirty="0"/>
              <a:t>Batch them into groups of 10 and call the service</a:t>
            </a:r>
          </a:p>
        </p:txBody>
      </p:sp>
      <p:sp>
        <p:nvSpPr>
          <p:cNvPr id="4" name="Text Placeholder 2">
            <a:extLst>
              <a:ext uri="{FF2B5EF4-FFF2-40B4-BE49-F238E27FC236}">
                <a16:creationId xmlns:a16="http://schemas.microsoft.com/office/drawing/2014/main" id="{AFB534C7-EC58-47A8-B762-A91D458923B1}"/>
              </a:ext>
            </a:extLst>
          </p:cNvPr>
          <p:cNvSpPr txBox="1">
            <a:spLocks/>
          </p:cNvSpPr>
          <p:nvPr/>
        </p:nvSpPr>
        <p:spPr>
          <a:xfrm>
            <a:off x="414451" y="4561856"/>
            <a:ext cx="1148837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We have also provided the result of processing 1500 papers in data\processed.pkl.bz2 file. It will save you ~20 minutes of processing time.</a:t>
            </a:r>
          </a:p>
        </p:txBody>
      </p:sp>
    </p:spTree>
    <p:extLst>
      <p:ext uri="{BB962C8B-B14F-4D97-AF65-F5344CB8AC3E}">
        <p14:creationId xmlns:p14="http://schemas.microsoft.com/office/powerpoint/2010/main" val="3841076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1107996"/>
          </a:xfrm>
        </p:spPr>
        <p:txBody>
          <a:bodyPr/>
          <a:lstStyle/>
          <a:p>
            <a:r>
              <a:rPr lang="en-US" dirty="0"/>
              <a:t>Milestone 5: Get Top Entities (Medication, Diagnoses, ..)</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6: Visualize Change in Treatment Strategies</a:t>
            </a:r>
            <a:endParaRPr lang="ru-RU" dirty="0"/>
          </a:p>
        </p:txBody>
      </p:sp>
      <p:pic>
        <p:nvPicPr>
          <p:cNvPr id="4" name="Picture 3" descr="Chart&#10;&#10;Description automatically generated">
            <a:extLst>
              <a:ext uri="{FF2B5EF4-FFF2-40B4-BE49-F238E27FC236}">
                <a16:creationId xmlns:a16="http://schemas.microsoft.com/office/drawing/2014/main" id="{28B46649-1FE0-49ED-ABE9-20571A040186}"/>
              </a:ext>
            </a:extLst>
          </p:cNvPr>
          <p:cNvPicPr>
            <a:picLocks noChangeAspect="1"/>
          </p:cNvPicPr>
          <p:nvPr/>
        </p:nvPicPr>
        <p:blipFill rotWithShape="1">
          <a:blip r:embed="rId2"/>
          <a:srcRect b="30255"/>
          <a:stretch/>
        </p:blipFill>
        <p:spPr>
          <a:xfrm>
            <a:off x="1407181" y="1086319"/>
            <a:ext cx="9036229" cy="301724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5AFB55-42D3-4C48-98A0-A5DB4753E589}"/>
              </a:ext>
            </a:extLst>
          </p:cNvPr>
          <p:cNvPicPr>
            <a:picLocks noChangeAspect="1"/>
          </p:cNvPicPr>
          <p:nvPr/>
        </p:nvPicPr>
        <p:blipFill rotWithShape="1">
          <a:blip r:embed="rId3"/>
          <a:srcRect b="16814"/>
          <a:stretch/>
        </p:blipFill>
        <p:spPr>
          <a:xfrm>
            <a:off x="1590895" y="4248109"/>
            <a:ext cx="8852516" cy="2401343"/>
          </a:xfrm>
          <a:prstGeom prst="rect">
            <a:avLst/>
          </a:prstGeom>
        </p:spPr>
      </p:pic>
    </p:spTree>
    <p:extLst>
      <p:ext uri="{BB962C8B-B14F-4D97-AF65-F5344CB8AC3E}">
        <p14:creationId xmlns:p14="http://schemas.microsoft.com/office/powerpoint/2010/main" val="3921042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t>How Medication Strategies Change</a:t>
            </a:r>
            <a:endParaRPr lang="ru-RU"/>
          </a:p>
        </p:txBody>
      </p:sp>
      <p:pic>
        <p:nvPicPr>
          <p:cNvPr id="5" name="Picture 4">
            <a:extLst>
              <a:ext uri="{FF2B5EF4-FFF2-40B4-BE49-F238E27FC236}">
                <a16:creationId xmlns:a16="http://schemas.microsoft.com/office/drawing/2014/main" id="{885AD84B-3908-4F1B-8E2B-A3A077CBD0A8}"/>
              </a:ext>
            </a:extLst>
          </p:cNvPr>
          <p:cNvPicPr>
            <a:picLocks noChangeAspect="1"/>
          </p:cNvPicPr>
          <p:nvPr/>
        </p:nvPicPr>
        <p:blipFill>
          <a:blip r:embed="rId3"/>
          <a:stretch>
            <a:fillRect/>
          </a:stretch>
        </p:blipFill>
        <p:spPr>
          <a:xfrm>
            <a:off x="223961" y="1926947"/>
            <a:ext cx="11744077" cy="4763989"/>
          </a:xfrm>
          <a:prstGeom prst="rect">
            <a:avLst/>
          </a:prstGeom>
        </p:spPr>
      </p:pic>
    </p:spTree>
    <p:extLst>
      <p:ext uri="{BB962C8B-B14F-4D97-AF65-F5344CB8AC3E}">
        <p14:creationId xmlns:p14="http://schemas.microsoft.com/office/powerpoint/2010/main" val="84411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9EED900A-19CE-4C10-8273-EC1C423A71B5}"/>
              </a:ext>
            </a:extLst>
          </p:cNvPr>
          <p:cNvPicPr>
            <a:picLocks noChangeAspect="1"/>
          </p:cNvPicPr>
          <p:nvPr/>
        </p:nvPicPr>
        <p:blipFill rotWithShape="1">
          <a:blip r:embed="rId2"/>
          <a:srcRect l="8128" t="11579" r="11754" b="7485"/>
          <a:stretch/>
        </p:blipFill>
        <p:spPr>
          <a:xfrm>
            <a:off x="8758989" y="3436407"/>
            <a:ext cx="3244516" cy="3277672"/>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7: Visualize Co-</a:t>
            </a:r>
            <a:r>
              <a:rPr lang="en-US" dirty="0" err="1"/>
              <a:t>occurence</a:t>
            </a:r>
            <a:r>
              <a:rPr lang="en-US" dirty="0"/>
              <a:t> of Terms</a:t>
            </a:r>
            <a:endParaRPr lang="ru-RU" dirty="0"/>
          </a:p>
        </p:txBody>
      </p:sp>
      <p:pic>
        <p:nvPicPr>
          <p:cNvPr id="5" name="Picture 4" descr="Chart, background pattern&#10;&#10;Description automatically generated">
            <a:extLst>
              <a:ext uri="{FF2B5EF4-FFF2-40B4-BE49-F238E27FC236}">
                <a16:creationId xmlns:a16="http://schemas.microsoft.com/office/drawing/2014/main" id="{C7ADBD91-F0B6-41DB-AB17-D429B4A25D72}"/>
              </a:ext>
            </a:extLst>
          </p:cNvPr>
          <p:cNvPicPr>
            <a:picLocks noChangeAspect="1"/>
          </p:cNvPicPr>
          <p:nvPr/>
        </p:nvPicPr>
        <p:blipFill>
          <a:blip r:embed="rId3"/>
          <a:stretch>
            <a:fillRect/>
          </a:stretch>
        </p:blipFill>
        <p:spPr>
          <a:xfrm>
            <a:off x="783926" y="1403870"/>
            <a:ext cx="8472369" cy="2534925"/>
          </a:xfrm>
          <a:prstGeom prst="rect">
            <a:avLst/>
          </a:prstGeom>
        </p:spPr>
      </p:pic>
      <p:sp>
        <p:nvSpPr>
          <p:cNvPr id="9" name="TextBox 8">
            <a:extLst>
              <a:ext uri="{FF2B5EF4-FFF2-40B4-BE49-F238E27FC236}">
                <a16:creationId xmlns:a16="http://schemas.microsoft.com/office/drawing/2014/main" id="{08CFFF60-BC98-4F5B-AB01-8527A7EEDE09}"/>
              </a:ext>
            </a:extLst>
          </p:cNvPr>
          <p:cNvSpPr txBox="1"/>
          <p:nvPr/>
        </p:nvSpPr>
        <p:spPr>
          <a:xfrm>
            <a:off x="2690754" y="4829021"/>
            <a:ext cx="1006686" cy="492443"/>
          </a:xfrm>
          <a:prstGeom prst="rect">
            <a:avLst/>
          </a:prstGeom>
          <a:noFill/>
        </p:spPr>
        <p:txBody>
          <a:bodyPr wrap="none" lIns="0" tIns="0" rIns="0" bIns="0" rtlCol="0">
            <a:spAutoFit/>
          </a:bodyPr>
          <a:lstStyle/>
          <a:p>
            <a:pPr algn="l"/>
            <a:r>
              <a:rPr lang="en-US" sz="3200" dirty="0" err="1"/>
              <a:t>Plotly</a:t>
            </a:r>
            <a:endParaRPr lang="ru-RU" sz="3200" dirty="0" err="1"/>
          </a:p>
        </p:txBody>
      </p:sp>
      <p:sp>
        <p:nvSpPr>
          <p:cNvPr id="10" name="TextBox 9">
            <a:extLst>
              <a:ext uri="{FF2B5EF4-FFF2-40B4-BE49-F238E27FC236}">
                <a16:creationId xmlns:a16="http://schemas.microsoft.com/office/drawing/2014/main" id="{9EEF941A-EDAD-418D-AB81-B6D038F033A9}"/>
              </a:ext>
            </a:extLst>
          </p:cNvPr>
          <p:cNvSpPr txBox="1"/>
          <p:nvPr/>
        </p:nvSpPr>
        <p:spPr>
          <a:xfrm>
            <a:off x="5998920" y="4638779"/>
            <a:ext cx="1854675" cy="984885"/>
          </a:xfrm>
          <a:prstGeom prst="rect">
            <a:avLst/>
          </a:prstGeom>
          <a:noFill/>
        </p:spPr>
        <p:txBody>
          <a:bodyPr wrap="none" lIns="0" tIns="0" rIns="0" bIns="0" rtlCol="0">
            <a:spAutoFit/>
          </a:bodyPr>
          <a:lstStyle/>
          <a:p>
            <a:pPr algn="r"/>
            <a:r>
              <a:rPr lang="en-US" sz="3200" dirty="0" err="1"/>
              <a:t>Holoviews</a:t>
            </a:r>
            <a:endParaRPr lang="en-US" sz="3200" dirty="0"/>
          </a:p>
          <a:p>
            <a:pPr algn="r"/>
            <a:r>
              <a:rPr lang="en-US" sz="3200" dirty="0"/>
              <a:t>+Bokeh</a:t>
            </a:r>
            <a:endParaRPr lang="ru-RU" sz="3200" dirty="0" err="1"/>
          </a:p>
        </p:txBody>
      </p:sp>
      <p:sp>
        <p:nvSpPr>
          <p:cNvPr id="11" name="Arrow: Right 10">
            <a:extLst>
              <a:ext uri="{FF2B5EF4-FFF2-40B4-BE49-F238E27FC236}">
                <a16:creationId xmlns:a16="http://schemas.microsoft.com/office/drawing/2014/main" id="{DCBE96E5-4D76-44C4-A88B-29C152EBE69D}"/>
              </a:ext>
            </a:extLst>
          </p:cNvPr>
          <p:cNvSpPr/>
          <p:nvPr/>
        </p:nvSpPr>
        <p:spPr bwMode="auto">
          <a:xfrm>
            <a:off x="8034215" y="480831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A3D46384-B350-4D03-9F73-1BC4D0E4DE20}"/>
              </a:ext>
            </a:extLst>
          </p:cNvPr>
          <p:cNvSpPr/>
          <p:nvPr/>
        </p:nvSpPr>
        <p:spPr bwMode="auto">
          <a:xfrm rot="16200000">
            <a:off x="2791605" y="399006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8684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effectLst/>
              <a:uFillTx/>
              <a:latin typeface="+mn-lt"/>
              <a:ea typeface="+mn-ea"/>
              <a:cs typeface="+mn-cs"/>
              <a:sym typeface="Helvetica Light"/>
            </a:endParaRPr>
          </a:p>
          <a:p>
            <a:pPr algn="ctr" defTabSz="825500" hangingPunct="0"/>
            <a:r>
              <a:rPr lang="en-US" sz="3200">
                <a:sym typeface="Helvetica Light"/>
              </a:rPr>
              <a:t>Problem</a:t>
            </a:r>
            <a:endParaRPr kumimoji="0" lang="ru-RU" sz="3200" b="0" i="0" u="none" strike="noStrike" cap="none" spc="0" normalizeH="0" baseline="0">
              <a:ln>
                <a:noFill/>
              </a:ln>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51472"/>
            <a:ext cx="480868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a:latin typeface="Segoe UI Light" panose="020B0502040204020203" pitchFamily="34" charset="0"/>
                <a:cs typeface="Segoe UI Light" panose="020B0502040204020203" pitchFamily="34" charset="0"/>
              </a:rPr>
              <a:t>Around</a:t>
            </a:r>
            <a:r>
              <a:rPr lang="ru-RU" sz="2800">
                <a:latin typeface="Segoe UI Light" panose="020B0502040204020203" pitchFamily="34" charset="0"/>
                <a:cs typeface="Segoe UI Light" panose="020B0502040204020203" pitchFamily="34" charset="0"/>
              </a:rPr>
              <a:t> </a:t>
            </a:r>
            <a:r>
              <a:rPr lang="en-US" sz="2800">
                <a:latin typeface="Segoe UI Light" panose="020B0502040204020203" pitchFamily="34" charset="0"/>
                <a:cs typeface="Segoe UI Light" panose="020B0502040204020203" pitchFamily="34" charset="0"/>
              </a:rPr>
              <a:t>30,000 scientific papers related to COVID appear monthly</a:t>
            </a:r>
            <a:endParaRPr kumimoji="0" lang="ru-RU" sz="2800" b="0" i="0" u="none" strike="noStrike" cap="none" spc="0" normalizeH="0" baseline="0">
              <a:ln>
                <a:noFill/>
              </a:ln>
              <a:solidFill>
                <a:srgbClr val="000000"/>
              </a:solidFill>
              <a:effectLst/>
              <a:uFillTx/>
              <a:latin typeface="Segoe UI Light" panose="020B0502040204020203" pitchFamily="34" charset="0"/>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5" name="Рисунок 4" descr="C:\Users\vicki_000\AppData\Local\Microsoft\Windows\INetCache\Content.Word\sankey_diag_med.png"/>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70" t="13719" b="8038"/>
          <a:stretch/>
        </p:blipFill>
        <p:spPr bwMode="auto">
          <a:xfrm>
            <a:off x="586739" y="1011199"/>
            <a:ext cx="11197093" cy="5691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0882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Terms Co-</a:t>
            </a:r>
            <a:r>
              <a:rPr lang="en-US" err="1">
                <a:solidFill>
                  <a:srgbClr val="21346C"/>
                </a:solidFill>
              </a:rPr>
              <a:t>occurence</a:t>
            </a:r>
            <a:endParaRPr lang="ru-RU">
              <a:solidFill>
                <a:srgbClr val="21346C"/>
              </a:solidFill>
            </a:endParaRPr>
          </a:p>
        </p:txBody>
      </p:sp>
      <p:sp>
        <p:nvSpPr>
          <p:cNvPr id="9" name="Text Placeholder 2">
            <a:extLst>
              <a:ext uri="{FF2B5EF4-FFF2-40B4-BE49-F238E27FC236}">
                <a16:creationId xmlns:a16="http://schemas.microsoft.com/office/drawing/2014/main" id="{096A17CC-29B5-4A50-99CF-EB29A7B333DC}"/>
              </a:ext>
            </a:extLst>
          </p:cNvPr>
          <p:cNvSpPr>
            <a:spLocks noGrp="1"/>
          </p:cNvSpPr>
          <p:nvPr>
            <p:ph type="body" sz="quarter" idx="4294967295"/>
          </p:nvPr>
        </p:nvSpPr>
        <p:spPr>
          <a:xfrm>
            <a:off x="6489800" y="6082379"/>
            <a:ext cx="2967037" cy="307975"/>
          </a:xfrm>
          <a:prstGeom prst="rect">
            <a:avLst/>
          </a:prstGeom>
        </p:spPr>
        <p:txBody>
          <a:bodyPr/>
          <a:lstStyle/>
          <a:p>
            <a:pPr marL="0" indent="0" algn="ctr">
              <a:buNone/>
            </a:pPr>
            <a:r>
              <a:rPr lang="en-US" sz="2000"/>
              <a:t>Treatment</a:t>
            </a:r>
            <a:endParaRPr lang="ru-RU" sz="2000"/>
          </a:p>
        </p:txBody>
      </p:sp>
      <p:pic>
        <p:nvPicPr>
          <p:cNvPr id="5" name="Picture 2" descr="https://raw.githubusercontent.com/shwars/paperan/main/results/medicine.png?token=AD5BIX3TPK6MWHGOEFVHDFDAIVDWM">
            <a:extLst>
              <a:ext uri="{FF2B5EF4-FFF2-40B4-BE49-F238E27FC236}">
                <a16:creationId xmlns:a16="http://schemas.microsoft.com/office/drawing/2014/main" id="{9ECBB207-33B4-4E86-B3EC-28B64AE589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31" t="5071" r="4963"/>
          <a:stretch/>
        </p:blipFill>
        <p:spPr bwMode="auto">
          <a:xfrm>
            <a:off x="216788" y="1446430"/>
            <a:ext cx="4421361" cy="43622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descr="C:\Users\vicki_000\AppData\Local\Microsoft\Windows\INetCache\Content.Word\treatment.png"/>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157" t="6772" r="11678" b="3166"/>
          <a:stretch/>
        </p:blipFill>
        <p:spPr bwMode="auto">
          <a:xfrm>
            <a:off x="5735921" y="1446430"/>
            <a:ext cx="4474797" cy="4474797"/>
          </a:xfrm>
          <a:prstGeom prst="rect">
            <a:avLst/>
          </a:prstGeom>
          <a:noFill/>
          <a:ln>
            <a:noFill/>
          </a:ln>
          <a:extLst>
            <a:ext uri="{53640926-AAD7-44D8-BBD7-CCE9431645EC}">
              <a14:shadowObscured xmlns:a14="http://schemas.microsoft.com/office/drawing/2010/main"/>
            </a:ext>
          </a:extLst>
        </p:spPr>
      </p:pic>
      <p:sp>
        <p:nvSpPr>
          <p:cNvPr id="10" name="Text Placeholder 2">
            <a:extLst>
              <a:ext uri="{FF2B5EF4-FFF2-40B4-BE49-F238E27FC236}">
                <a16:creationId xmlns:a16="http://schemas.microsoft.com/office/drawing/2014/main" id="{0BBFC9AD-CC8B-4F81-B8F8-4F9F00023BEA}"/>
              </a:ext>
            </a:extLst>
          </p:cNvPr>
          <p:cNvSpPr txBox="1">
            <a:spLocks/>
          </p:cNvSpPr>
          <p:nvPr/>
        </p:nvSpPr>
        <p:spPr>
          <a:xfrm>
            <a:off x="878481" y="6082378"/>
            <a:ext cx="2967037" cy="3079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t>Medicine</a:t>
            </a:r>
            <a:endParaRPr lang="ru-RU" sz="2000"/>
          </a:p>
        </p:txBody>
      </p:sp>
    </p:spTree>
    <p:extLst>
      <p:ext uri="{BB962C8B-B14F-4D97-AF65-F5344CB8AC3E}">
        <p14:creationId xmlns:p14="http://schemas.microsoft.com/office/powerpoint/2010/main" val="70446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a:t>Conclusions</a:t>
            </a:r>
            <a:endParaRPr lang="ru-RU"/>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a:t>Text Mining for Medical Texts </a:t>
            </a:r>
            <a:r>
              <a:rPr lang="en-US"/>
              <a:t>can be very valuable resource for gaining insights into large text corpus.</a:t>
            </a:r>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Text Analytics for Health </a:t>
            </a:r>
            <a:r>
              <a:rPr lang="en-US" dirty="0"/>
              <a:t>does NER/Ontology Mapping for medical texts. For other domains we might need to use </a:t>
            </a:r>
            <a:r>
              <a:rPr lang="en-US" b="1" dirty="0"/>
              <a:t>Custom NER</a:t>
            </a:r>
            <a:r>
              <a:rPr lang="en-US" dirty="0"/>
              <a:t>.</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77850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Python </a:t>
            </a:r>
            <a:r>
              <a:rPr lang="en-US" dirty="0"/>
              <a:t>and </a:t>
            </a:r>
            <a:r>
              <a:rPr lang="en-US" b="1" dirty="0"/>
              <a:t>Pandas </a:t>
            </a:r>
            <a:r>
              <a:rPr lang="en-US" dirty="0"/>
              <a:t>are very effective means of data manipulation. We can use </a:t>
            </a:r>
            <a:r>
              <a:rPr lang="en-US" b="1" dirty="0"/>
              <a:t>Codespaces</a:t>
            </a:r>
            <a:r>
              <a:rPr lang="en-US" dirty="0"/>
              <a:t> or </a:t>
            </a:r>
            <a:r>
              <a:rPr lang="en-US" b="1" dirty="0"/>
              <a:t>VS Code </a:t>
            </a:r>
            <a:r>
              <a:rPr lang="en-US" dirty="0"/>
              <a:t>with Jupyter extension to start working on Jupyter document in a convenient environment.</a:t>
            </a:r>
            <a:endParaRPr lang="en-US" b="1" dirty="0"/>
          </a:p>
        </p:txBody>
      </p:sp>
    </p:spTree>
    <p:extLst>
      <p:ext uri="{BB962C8B-B14F-4D97-AF65-F5344CB8AC3E}">
        <p14:creationId xmlns:p14="http://schemas.microsoft.com/office/powerpoint/2010/main" val="374878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Reading</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dirty="0"/>
              <a:t>MS Learn: </a:t>
            </a:r>
            <a:r>
              <a:rPr lang="en-US" b="0" i="0" u="none" strike="noStrike" dirty="0">
                <a:effectLst/>
                <a:hlinkClick r:id="rId3"/>
              </a:rPr>
              <a:t>Microsoft Azure AI Fundamentals: Explore natural language processing</a:t>
            </a:r>
            <a:endParaRPr lang="en-US" dirty="0"/>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24292F"/>
                </a:solidFill>
              </a:rPr>
              <a:t>More </a:t>
            </a:r>
            <a:r>
              <a:rPr lang="en-US" dirty="0">
                <a:solidFill>
                  <a:srgbClr val="24292F"/>
                </a:solidFill>
              </a:rPr>
              <a:t>on NER-based paper analysis in </a:t>
            </a:r>
            <a:r>
              <a:rPr lang="en-US" b="0" i="0" u="none" strike="noStrike" dirty="0">
                <a:effectLst/>
                <a:hlinkClick r:id="rId4"/>
              </a:rPr>
              <a:t>this blog post</a:t>
            </a:r>
            <a:r>
              <a:rPr lang="en-US" b="0" i="0" u="none" strike="noStrike" dirty="0">
                <a:effectLst/>
              </a:rPr>
              <a:t> – including Cosmos DB, Power BI and more. </a:t>
            </a:r>
            <a:r>
              <a:rPr lang="en-US" dirty="0"/>
              <a:t>Scientific Paper available at</a:t>
            </a:r>
            <a:r>
              <a:rPr lang="en-US" b="0" i="0" dirty="0">
                <a:solidFill>
                  <a:srgbClr val="24292F"/>
                </a:solidFill>
                <a:effectLst/>
              </a:rPr>
              <a:t> </a:t>
            </a:r>
            <a:r>
              <a:rPr lang="en-US" b="0" i="0" u="none" strike="noStrike" dirty="0">
                <a:effectLst/>
                <a:hlinkClick r:id="rId5"/>
              </a:rPr>
              <a:t>arXiv:2110.15453</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33174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To Learn NLP</a:t>
            </a:r>
            <a:r>
              <a:rPr lang="en-US" dirty="0"/>
              <a:t> in-depth and how NER is implemented at neural network level:</a:t>
            </a:r>
            <a:endParaRPr lang="en-US" b="1" dirty="0"/>
          </a:p>
        </p:txBody>
      </p:sp>
      <p:pic>
        <p:nvPicPr>
          <p:cNvPr id="4" name="Graphic 3" descr="Professor female with solid fill">
            <a:extLst>
              <a:ext uri="{FF2B5EF4-FFF2-40B4-BE49-F238E27FC236}">
                <a16:creationId xmlns:a16="http://schemas.microsoft.com/office/drawing/2014/main" id="{7C346926-658D-4987-8AC3-03B0DB21B0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579" y="5452717"/>
            <a:ext cx="914400" cy="914400"/>
          </a:xfrm>
          <a:prstGeom prst="rect">
            <a:avLst/>
          </a:prstGeom>
        </p:spPr>
      </p:pic>
      <p:sp>
        <p:nvSpPr>
          <p:cNvPr id="5" name="TextBox 4">
            <a:extLst>
              <a:ext uri="{FF2B5EF4-FFF2-40B4-BE49-F238E27FC236}">
                <a16:creationId xmlns:a16="http://schemas.microsoft.com/office/drawing/2014/main" id="{A2A9A90C-A50E-483E-9181-71C6C7D4C78E}"/>
              </a:ext>
            </a:extLst>
          </p:cNvPr>
          <p:cNvSpPr txBox="1"/>
          <p:nvPr/>
        </p:nvSpPr>
        <p:spPr>
          <a:xfrm>
            <a:off x="2532374" y="5545245"/>
            <a:ext cx="4892045" cy="1107996"/>
          </a:xfrm>
          <a:prstGeom prst="rect">
            <a:avLst/>
          </a:prstGeom>
          <a:noFill/>
        </p:spPr>
        <p:txBody>
          <a:bodyPr wrap="none" lIns="0" tIns="0" rIns="0" bIns="0" rtlCol="0">
            <a:spAutoFit/>
          </a:bodyPr>
          <a:lstStyle/>
          <a:p>
            <a:pPr algn="l"/>
            <a:r>
              <a:rPr lang="en-US" sz="2400" dirty="0">
                <a:hlinkClick r:id="rId8"/>
              </a:rPr>
              <a:t>Introduction to NLP with </a:t>
            </a:r>
            <a:r>
              <a:rPr lang="en-US" sz="2400" dirty="0" err="1">
                <a:hlinkClick r:id="rId8"/>
              </a:rPr>
              <a:t>PyTorch</a:t>
            </a:r>
            <a:endParaRPr lang="en-US" sz="2400" dirty="0"/>
          </a:p>
          <a:p>
            <a:r>
              <a:rPr lang="en-US" sz="2400" dirty="0">
                <a:hlinkClick r:id="rId9"/>
              </a:rPr>
              <a:t>Introduction to NLP with </a:t>
            </a:r>
            <a:r>
              <a:rPr lang="en-US" sz="2400" dirty="0" err="1">
                <a:hlinkClick r:id="rId9"/>
              </a:rPr>
              <a:t>Tensorflow</a:t>
            </a:r>
            <a:endParaRPr lang="en-US" sz="2400" dirty="0"/>
          </a:p>
          <a:p>
            <a:pPr algn="l"/>
            <a:endParaRPr lang="en-US" sz="2400" dirty="0"/>
          </a:p>
        </p:txBody>
      </p:sp>
    </p:spTree>
    <p:extLst>
      <p:ext uri="{BB962C8B-B14F-4D97-AF65-F5344CB8AC3E}">
        <p14:creationId xmlns:p14="http://schemas.microsoft.com/office/powerpoint/2010/main" val="2203587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Activities</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436534" y="2397837"/>
            <a:ext cx="9721686" cy="1477328"/>
          </a:xfrm>
        </p:spPr>
        <p:txBody>
          <a:bodyPr/>
          <a:lstStyle/>
          <a:p>
            <a:pPr marL="0" indent="0" algn="l">
              <a:buNone/>
            </a:pPr>
            <a:r>
              <a:rPr lang="en-US" sz="2400" b="0" i="0" dirty="0">
                <a:solidFill>
                  <a:srgbClr val="24292F"/>
                </a:solidFill>
                <a:effectLst/>
              </a:rPr>
              <a:t>Analyze a blog or social network posts and get the idea of different topics that author is writing about. See how interests change over time, as well as the mood. You can use the blog of </a:t>
            </a:r>
            <a:r>
              <a:rPr lang="en-US" sz="2400" b="0" i="0" u="none" strike="noStrike" dirty="0">
                <a:solidFill>
                  <a:srgbClr val="24292F"/>
                </a:solidFill>
                <a:effectLst/>
                <a:hlinkClick r:id="rId3"/>
              </a:rPr>
              <a:t>Scott Hanselman</a:t>
            </a:r>
            <a:r>
              <a:rPr lang="en-US" sz="2400" b="0" i="0" dirty="0">
                <a:solidFill>
                  <a:srgbClr val="24292F"/>
                </a:solidFill>
                <a:effectLst/>
              </a:rPr>
              <a:t>, it goes back to </a:t>
            </a:r>
            <a:r>
              <a:rPr lang="en-US" sz="2400" b="0" i="0" u="none" strike="noStrike" dirty="0">
                <a:solidFill>
                  <a:srgbClr val="24292F"/>
                </a:solidFill>
                <a:effectLst/>
                <a:hlinkClick r:id="rId4"/>
              </a:rPr>
              <a:t>2002</a:t>
            </a:r>
            <a:r>
              <a:rPr lang="en-US" sz="2400" b="0" i="0" dirty="0">
                <a:solidFill>
                  <a:srgbClr val="24292F"/>
                </a:solidFill>
                <a:effectLst/>
              </a:rPr>
              <a:t>.</a:t>
            </a:r>
          </a:p>
        </p:txBody>
      </p:sp>
      <p:sp>
        <p:nvSpPr>
          <p:cNvPr id="7" name="TextBox 6">
            <a:extLst>
              <a:ext uri="{FF2B5EF4-FFF2-40B4-BE49-F238E27FC236}">
                <a16:creationId xmlns:a16="http://schemas.microsoft.com/office/drawing/2014/main" id="{FB8CDD3B-B8C9-4C5D-96F1-71BF42C542E4}"/>
              </a:ext>
            </a:extLst>
          </p:cNvPr>
          <p:cNvSpPr txBox="1"/>
          <p:nvPr/>
        </p:nvSpPr>
        <p:spPr>
          <a:xfrm>
            <a:off x="588263" y="245649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❶</a:t>
            </a:r>
            <a:endParaRPr lang="ru-RU" sz="4000" dirty="0"/>
          </a:p>
        </p:txBody>
      </p:sp>
      <p:sp>
        <p:nvSpPr>
          <p:cNvPr id="8" name="TextBox 7">
            <a:extLst>
              <a:ext uri="{FF2B5EF4-FFF2-40B4-BE49-F238E27FC236}">
                <a16:creationId xmlns:a16="http://schemas.microsoft.com/office/drawing/2014/main" id="{A8814727-6485-44F0-892B-DE64FA4FEEA8}"/>
              </a:ext>
            </a:extLst>
          </p:cNvPr>
          <p:cNvSpPr txBox="1"/>
          <p:nvPr/>
        </p:nvSpPr>
        <p:spPr>
          <a:xfrm>
            <a:off x="588263" y="4409758"/>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436534" y="4379043"/>
            <a:ext cx="972168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a:t>
            </a:r>
            <a:r>
              <a:rPr lang="en-US" sz="2400" b="0" i="0" u="none" strike="noStrike" dirty="0">
                <a:solidFill>
                  <a:srgbClr val="24292F"/>
                </a:solidFill>
                <a:effectLst/>
                <a:hlinkClick r:id="rId5"/>
              </a:rPr>
              <a:t>COVID 19 twitter feed</a:t>
            </a:r>
            <a:r>
              <a:rPr lang="en-US" sz="2400" b="0" i="0" dirty="0">
                <a:solidFill>
                  <a:srgbClr val="24292F"/>
                </a:solidFill>
                <a:effectLst/>
              </a:rPr>
              <a:t> to see if you can extract changes in major topics on twitter.</a:t>
            </a:r>
          </a:p>
        </p:txBody>
      </p:sp>
      <p:sp>
        <p:nvSpPr>
          <p:cNvPr id="10" name="TextBox 9">
            <a:extLst>
              <a:ext uri="{FF2B5EF4-FFF2-40B4-BE49-F238E27FC236}">
                <a16:creationId xmlns:a16="http://schemas.microsoft.com/office/drawing/2014/main" id="{E6F60884-4493-466E-A345-54E5350762C1}"/>
              </a:ext>
            </a:extLst>
          </p:cNvPr>
          <p:cNvSpPr txBox="1"/>
          <p:nvPr/>
        </p:nvSpPr>
        <p:spPr>
          <a:xfrm>
            <a:off x="588263" y="5599582"/>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436534" y="5524838"/>
            <a:ext cx="9721686"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your e-mail archive to see how the topics you discuss and your mood change over time. Most e-mail clients allow you to export your e-mails to plain text or CSV format (here is an </a:t>
            </a:r>
            <a:r>
              <a:rPr lang="en-US" sz="2400" b="0" i="0" u="none" strike="noStrike" dirty="0">
                <a:solidFill>
                  <a:srgbClr val="24292F"/>
                </a:solidFill>
                <a:effectLst/>
                <a:hlinkClick r:id="rId6"/>
              </a:rPr>
              <a:t>example for </a:t>
            </a:r>
            <a:r>
              <a:rPr lang="en-US" sz="2400" b="0" i="0" u="none" strike="noStrike" dirty="0" err="1">
                <a:solidFill>
                  <a:srgbClr val="24292F"/>
                </a:solidFill>
                <a:effectLst/>
                <a:hlinkClick r:id="rId6"/>
              </a:rPr>
              <a:t>Outloook</a:t>
            </a:r>
            <a:r>
              <a:rPr lang="en-US" sz="2400" b="0" i="0" dirty="0">
                <a:solidFill>
                  <a:srgbClr val="24292F"/>
                </a:solidFill>
                <a:effectLst/>
              </a:rPr>
              <a:t>).</a:t>
            </a:r>
          </a:p>
        </p:txBody>
      </p:sp>
      <p:sp>
        <p:nvSpPr>
          <p:cNvPr id="12" name="Content Placeholder 2">
            <a:extLst>
              <a:ext uri="{FF2B5EF4-FFF2-40B4-BE49-F238E27FC236}">
                <a16:creationId xmlns:a16="http://schemas.microsoft.com/office/drawing/2014/main" id="{45AEA528-3C91-44CF-8805-E1B5D7DB46AB}"/>
              </a:ext>
            </a:extLst>
          </p:cNvPr>
          <p:cNvSpPr txBox="1">
            <a:spLocks/>
          </p:cNvSpPr>
          <p:nvPr/>
        </p:nvSpPr>
        <p:spPr>
          <a:xfrm>
            <a:off x="651816" y="1222568"/>
            <a:ext cx="1129112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4292F"/>
                </a:solidFill>
                <a:effectLst/>
                <a:latin typeface="-apple-system"/>
              </a:rPr>
              <a:t>For different knowledge domains, you would need to train your own NER neural network model, and for that you will also need a dataset. </a:t>
            </a:r>
            <a:r>
              <a:rPr lang="en-US" sz="2000" b="0" i="0" u="none" strike="noStrike" dirty="0">
                <a:solidFill>
                  <a:srgbClr val="24292F"/>
                </a:solidFill>
                <a:effectLst/>
                <a:latin typeface="-apple-system"/>
                <a:hlinkClick r:id="rId7"/>
              </a:rPr>
              <a:t>Custom Named Entity Recognition</a:t>
            </a:r>
            <a:r>
              <a:rPr lang="en-US" sz="2000" b="0" i="0" dirty="0">
                <a:solidFill>
                  <a:srgbClr val="24292F"/>
                </a:solidFill>
                <a:effectLst/>
                <a:latin typeface="-apple-system"/>
              </a:rPr>
              <a:t> service can help you do that. However, </a:t>
            </a:r>
            <a:r>
              <a:rPr lang="en-US" sz="2000" b="0" i="0" u="none" strike="noStrike" dirty="0">
                <a:solidFill>
                  <a:srgbClr val="24292F"/>
                </a:solidFill>
                <a:effectLst/>
                <a:latin typeface="-apple-system"/>
                <a:hlinkClick r:id="rId8"/>
              </a:rPr>
              <a:t>Text Analytics Service</a:t>
            </a:r>
            <a:r>
              <a:rPr lang="en-US" sz="2000" b="0" i="0" dirty="0">
                <a:solidFill>
                  <a:srgbClr val="24292F"/>
                </a:solidFill>
                <a:effectLst/>
                <a:latin typeface="-apple-system"/>
              </a:rPr>
              <a:t> that has some pre-built </a:t>
            </a:r>
            <a:r>
              <a:rPr lang="en-US" sz="2000" b="0" i="0" u="none" strike="noStrike" dirty="0">
                <a:solidFill>
                  <a:srgbClr val="24292F"/>
                </a:solidFill>
                <a:effectLst/>
                <a:latin typeface="-apple-system"/>
                <a:hlinkClick r:id="rId9"/>
              </a:rPr>
              <a:t>entity extraction mechanism</a:t>
            </a:r>
            <a:r>
              <a:rPr lang="en-US" sz="2000" b="0" i="0" dirty="0">
                <a:solidFill>
                  <a:srgbClr val="24292F"/>
                </a:solidFill>
                <a:effectLst/>
                <a:latin typeface="-apple-system"/>
              </a:rPr>
              <a:t>, as well as keyword extraction.</a:t>
            </a:r>
          </a:p>
        </p:txBody>
      </p:sp>
    </p:spTree>
    <p:extLst>
      <p:ext uri="{BB962C8B-B14F-4D97-AF65-F5344CB8AC3E}">
        <p14:creationId xmlns:p14="http://schemas.microsoft.com/office/powerpoint/2010/main" val="17797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Thank You!</a:t>
            </a:r>
            <a:endParaRPr/>
          </a:p>
        </p:txBody>
      </p:sp>
      <p:sp>
        <p:nvSpPr>
          <p:cNvPr id="6" name="TextBox 5">
            <a:extLst>
              <a:ext uri="{FF2B5EF4-FFF2-40B4-BE49-F238E27FC236}">
                <a16:creationId xmlns:a16="http://schemas.microsoft.com/office/drawing/2014/main" id="{D6B7B971-D6A0-48EE-9D7A-48DB3E0B0BDA}"/>
              </a:ext>
            </a:extLst>
          </p:cNvPr>
          <p:cNvSpPr txBox="1"/>
          <p:nvPr/>
        </p:nvSpPr>
        <p:spPr>
          <a:xfrm>
            <a:off x="5638800" y="2973754"/>
            <a:ext cx="914400" cy="914400"/>
          </a:xfrm>
          <a:prstGeom prst="rect">
            <a:avLst/>
          </a:prstGeom>
          <a:noFill/>
        </p:spPr>
        <p:txBody>
          <a:bodyPr wrap="square" rtlCol="0">
            <a:spAutoFit/>
          </a:bodyPr>
          <a:lstStyle/>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r>
              <a:rPr lang="en-US" sz="1800" b="1"/>
              <a:t>Data Source</a:t>
            </a:r>
          </a:p>
          <a:p>
            <a:r>
              <a:rPr lang="en-US">
                <a:hlinkClick r:id="rId4"/>
              </a:rPr>
              <a:t>https://allenai.org/data/cord-19</a:t>
            </a:r>
            <a:endParaRPr lang="en-US"/>
          </a:p>
          <a:p>
            <a:endParaRPr lang="en-US"/>
          </a:p>
          <a:p>
            <a:r>
              <a:rPr lang="en-US">
                <a:hlinkClick r:id="rId5"/>
              </a:rPr>
              <a:t>https://www.kaggle.com/allen-institute-for-ai/CORD-19-research-challenge</a:t>
            </a:r>
          </a:p>
          <a:p>
            <a:r>
              <a:rPr lang="en-US">
                <a:hlinkClick r:id="rId5"/>
              </a:rPr>
              <a:t> </a:t>
            </a:r>
            <a:endParaRPr lang="en-US"/>
          </a:p>
          <a:p>
            <a:endParaRPr lang="ru-RU"/>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algn="l"/>
            <a:r>
              <a:rPr lang="en-US" sz="2000" b="1" dirty="0"/>
              <a:t>CORD-19 Dataset</a:t>
            </a:r>
          </a:p>
          <a:p>
            <a:pPr algn="l"/>
            <a:r>
              <a:rPr lang="en-US" sz="2000" dirty="0"/>
              <a:t>Contains over 800,000 scholarly articles about COVID-19 and the coronavirus family of viruses for use by the global research community</a:t>
            </a:r>
          </a:p>
          <a:p>
            <a:pPr algn="l"/>
            <a:endParaRPr lang="en-US" sz="2000" dirty="0"/>
          </a:p>
          <a:p>
            <a:pPr algn="l"/>
            <a:r>
              <a:rPr lang="en-US" sz="2000"/>
              <a:t>400,000+ </a:t>
            </a:r>
            <a:r>
              <a:rPr lang="en-US" sz="2000" dirty="0"/>
              <a:t>articles with full text</a:t>
            </a:r>
            <a:endParaRPr lang="ru-RU" sz="2000" dirty="0"/>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9711-0ADC-44CF-8628-E94E3734AAC3}"/>
              </a:ext>
            </a:extLst>
          </p:cNvPr>
          <p:cNvSpPr>
            <a:spLocks noGrp="1"/>
          </p:cNvSpPr>
          <p:nvPr>
            <p:ph type="title"/>
          </p:nvPr>
        </p:nvSpPr>
        <p:spPr/>
        <p:txBody>
          <a:bodyPr/>
          <a:lstStyle/>
          <a:p>
            <a:r>
              <a:rPr lang="en-US"/>
              <a:t>Natural Language Processing</a:t>
            </a:r>
            <a:endParaRPr lang="ru-RU"/>
          </a:p>
        </p:txBody>
      </p:sp>
      <p:sp>
        <p:nvSpPr>
          <p:cNvPr id="4" name="Text Placeholder 2">
            <a:extLst>
              <a:ext uri="{FF2B5EF4-FFF2-40B4-BE49-F238E27FC236}">
                <a16:creationId xmlns:a16="http://schemas.microsoft.com/office/drawing/2014/main" id="{944F7BE4-34DB-45CA-BCA6-82049AF54775}"/>
              </a:ext>
            </a:extLst>
          </p:cNvPr>
          <p:cNvSpPr txBox="1">
            <a:spLocks/>
          </p:cNvSpPr>
          <p:nvPr/>
        </p:nvSpPr>
        <p:spPr>
          <a:xfrm>
            <a:off x="639661" y="1914739"/>
            <a:ext cx="5035889"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Common tasks for NLP:</a:t>
            </a:r>
          </a:p>
          <a:p>
            <a:pPr marL="342900" indent="-342900">
              <a:buFont typeface="Arial" panose="020B0604020202020204" pitchFamily="34" charset="0"/>
              <a:buChar char="•"/>
            </a:pPr>
            <a:r>
              <a:rPr lang="en-US" sz="2400"/>
              <a:t>Intent Classification</a:t>
            </a:r>
          </a:p>
          <a:p>
            <a:pPr marL="342900" indent="-342900">
              <a:buFont typeface="Arial" panose="020B0604020202020204" pitchFamily="34" charset="0"/>
              <a:buChar char="•"/>
            </a:pPr>
            <a:r>
              <a:rPr lang="en-US" sz="2400"/>
              <a:t>Named Entity Recognition (NER)</a:t>
            </a:r>
          </a:p>
          <a:p>
            <a:pPr marL="342900" indent="-342900">
              <a:buFont typeface="Arial" panose="020B0604020202020204" pitchFamily="34" charset="0"/>
              <a:buChar char="•"/>
            </a:pPr>
            <a:r>
              <a:rPr lang="en-US" sz="2400"/>
              <a:t>Keyword Extraction</a:t>
            </a:r>
          </a:p>
          <a:p>
            <a:pPr marL="342900" indent="-342900">
              <a:buFont typeface="Arial" panose="020B0604020202020204" pitchFamily="34" charset="0"/>
              <a:buChar char="•"/>
            </a:pPr>
            <a:r>
              <a:rPr lang="en-US" sz="2400"/>
              <a:t>Text Summarization</a:t>
            </a:r>
          </a:p>
          <a:p>
            <a:pPr marL="342900" indent="-342900">
              <a:buFont typeface="Arial" panose="020B0604020202020204" pitchFamily="34" charset="0"/>
              <a:buChar char="•"/>
            </a:pPr>
            <a:r>
              <a:rPr lang="en-US" sz="2400"/>
              <a:t>Question Answering</a:t>
            </a:r>
          </a:p>
          <a:p>
            <a:pPr marL="342900" indent="-342900">
              <a:buFont typeface="Arial" panose="020B0604020202020204" pitchFamily="34" charset="0"/>
              <a:buChar char="•"/>
            </a:pPr>
            <a:r>
              <a:rPr lang="en-US" sz="2400"/>
              <a:t>Open Domain Question Answering</a:t>
            </a:r>
            <a:endParaRPr lang="ru-RU" sz="2400"/>
          </a:p>
        </p:txBody>
      </p:sp>
      <p:sp>
        <p:nvSpPr>
          <p:cNvPr id="8" name="Text Placeholder 2">
            <a:extLst>
              <a:ext uri="{FF2B5EF4-FFF2-40B4-BE49-F238E27FC236}">
                <a16:creationId xmlns:a16="http://schemas.microsoft.com/office/drawing/2014/main" id="{09046B04-9905-4A5A-890E-BCEA38A98363}"/>
              </a:ext>
            </a:extLst>
          </p:cNvPr>
          <p:cNvSpPr txBox="1">
            <a:spLocks/>
          </p:cNvSpPr>
          <p:nvPr/>
        </p:nvSpPr>
        <p:spPr>
          <a:xfrm>
            <a:off x="6298126" y="1914739"/>
            <a:ext cx="5734217"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Language Models:</a:t>
            </a:r>
          </a:p>
          <a:p>
            <a:pPr marL="342900" indent="-342900">
              <a:buFont typeface="Arial" panose="020B0604020202020204" pitchFamily="34" charset="0"/>
              <a:buChar char="•"/>
            </a:pPr>
            <a:r>
              <a:rPr lang="en-US" sz="2400"/>
              <a:t>Recurrent Neural Network (LSTM, GRU)</a:t>
            </a:r>
          </a:p>
          <a:p>
            <a:pPr marL="342900" indent="-342900">
              <a:buFont typeface="Arial" panose="020B0604020202020204" pitchFamily="34" charset="0"/>
              <a:buChar char="•"/>
            </a:pPr>
            <a:r>
              <a:rPr lang="en-US" sz="2400"/>
              <a:t>Transformers</a:t>
            </a:r>
          </a:p>
          <a:p>
            <a:pPr marL="342900" indent="-342900">
              <a:buFont typeface="Arial" panose="020B0604020202020204" pitchFamily="34" charset="0"/>
              <a:buChar char="•"/>
            </a:pPr>
            <a:r>
              <a:rPr lang="en-US" sz="2400"/>
              <a:t>GPT-2</a:t>
            </a:r>
          </a:p>
          <a:p>
            <a:pPr marL="342900" indent="-342900">
              <a:buFont typeface="Arial" panose="020B0604020202020204" pitchFamily="34" charset="0"/>
              <a:buChar char="•"/>
            </a:pPr>
            <a:r>
              <a:rPr lang="en-US" sz="2400"/>
              <a:t>BERT</a:t>
            </a:r>
          </a:p>
          <a:p>
            <a:pPr marL="342900" indent="-342900">
              <a:buFont typeface="Arial" panose="020B0604020202020204" pitchFamily="34" charset="0"/>
              <a:buChar char="•"/>
            </a:pPr>
            <a:r>
              <a:rPr lang="en-US" sz="2400">
                <a:hlinkClick r:id="rId3"/>
              </a:rPr>
              <a:t>Microsoft Turing-NLG</a:t>
            </a:r>
            <a:endParaRPr lang="en-US" sz="2400"/>
          </a:p>
          <a:p>
            <a:pPr marL="342900" indent="-342900">
              <a:buFont typeface="Arial" panose="020B0604020202020204" pitchFamily="34" charset="0"/>
              <a:buChar char="•"/>
            </a:pPr>
            <a:r>
              <a:rPr lang="en-US" sz="2400"/>
              <a:t>GPT-3</a:t>
            </a:r>
          </a:p>
        </p:txBody>
      </p:sp>
      <p:pic>
        <p:nvPicPr>
          <p:cNvPr id="6" name="Graphic 5" descr="Professor female with solid fill">
            <a:extLst>
              <a:ext uri="{FF2B5EF4-FFF2-40B4-BE49-F238E27FC236}">
                <a16:creationId xmlns:a16="http://schemas.microsoft.com/office/drawing/2014/main" id="{76076842-8F25-448F-8F6C-31BB16E7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347" y="5617628"/>
            <a:ext cx="914400" cy="914400"/>
          </a:xfrm>
          <a:prstGeom prst="rect">
            <a:avLst/>
          </a:prstGeom>
        </p:spPr>
      </p:pic>
      <p:sp>
        <p:nvSpPr>
          <p:cNvPr id="9" name="TextBox 8">
            <a:extLst>
              <a:ext uri="{FF2B5EF4-FFF2-40B4-BE49-F238E27FC236}">
                <a16:creationId xmlns:a16="http://schemas.microsoft.com/office/drawing/2014/main" id="{E6748778-A489-407B-9867-353F48331296}"/>
              </a:ext>
            </a:extLst>
          </p:cNvPr>
          <p:cNvSpPr txBox="1"/>
          <p:nvPr/>
        </p:nvSpPr>
        <p:spPr>
          <a:xfrm>
            <a:off x="3157605" y="5459275"/>
            <a:ext cx="7089377" cy="1231106"/>
          </a:xfrm>
          <a:prstGeom prst="rect">
            <a:avLst/>
          </a:prstGeom>
          <a:noFill/>
        </p:spPr>
        <p:txBody>
          <a:bodyPr wrap="none" lIns="0" tIns="0" rIns="0" bIns="0" rtlCol="0">
            <a:spAutoFit/>
          </a:bodyPr>
          <a:lstStyle/>
          <a:p>
            <a:pPr algn="l"/>
            <a:r>
              <a:rPr lang="en-US" sz="2000" dirty="0"/>
              <a:t>Microsoft Learn Module:</a:t>
            </a:r>
          </a:p>
          <a:p>
            <a:pPr algn="l"/>
            <a:r>
              <a:rPr lang="en-US" sz="2000" b="1" dirty="0"/>
              <a:t>Introduction to NLP with </a:t>
            </a:r>
            <a:r>
              <a:rPr lang="en-US" sz="2000" b="1" dirty="0" err="1"/>
              <a:t>PyTorch</a:t>
            </a:r>
            <a:endParaRPr lang="en-US" sz="2000" b="1" dirty="0"/>
          </a:p>
          <a:p>
            <a:pPr algn="l"/>
            <a:r>
              <a:rPr lang="en-US" sz="2000" dirty="0">
                <a:hlinkClick r:id="rId6"/>
              </a:rPr>
              <a:t>aka.ms/</a:t>
            </a:r>
            <a:r>
              <a:rPr lang="en-US" sz="2000" dirty="0" err="1">
                <a:hlinkClick r:id="rId6"/>
              </a:rPr>
              <a:t>pytorch_nlp</a:t>
            </a:r>
            <a:endParaRPr lang="en-US" sz="2000" dirty="0"/>
          </a:p>
          <a:p>
            <a:pPr algn="l"/>
            <a:r>
              <a:rPr lang="en-US" sz="2000" dirty="0">
                <a:hlinkClick r:id="rId7"/>
              </a:rPr>
              <a:t>docs.microsoft.com/</a:t>
            </a:r>
            <a:r>
              <a:rPr lang="en-US" sz="2000" dirty="0" err="1">
                <a:hlinkClick r:id="rId7"/>
              </a:rPr>
              <a:t>en</a:t>
            </a:r>
            <a:r>
              <a:rPr lang="en-US" sz="2000" dirty="0">
                <a:hlinkClick r:id="rId7"/>
              </a:rPr>
              <a:t>-us/learn/paths/</a:t>
            </a:r>
            <a:r>
              <a:rPr lang="en-US" sz="2000" dirty="0" err="1">
                <a:hlinkClick r:id="rId7"/>
              </a:rPr>
              <a:t>pytorch</a:t>
            </a:r>
            <a:r>
              <a:rPr lang="en-US" sz="2000" dirty="0">
                <a:hlinkClick r:id="rId7"/>
              </a:rPr>
              <a:t>-fundamentals/</a:t>
            </a:r>
            <a:r>
              <a:rPr lang="en-US" sz="2000" dirty="0"/>
              <a:t> </a:t>
            </a:r>
            <a:endParaRPr lang="ru-RU" sz="2000" dirty="0"/>
          </a:p>
        </p:txBody>
      </p:sp>
    </p:spTree>
    <p:extLst>
      <p:ext uri="{BB962C8B-B14F-4D97-AF65-F5344CB8AC3E}">
        <p14:creationId xmlns:p14="http://schemas.microsoft.com/office/powerpoint/2010/main" val="2900738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9E60-366A-4868-B844-F4CB5D9D3C78}"/>
              </a:ext>
            </a:extLst>
          </p:cNvPr>
          <p:cNvSpPr>
            <a:spLocks noGrp="1"/>
          </p:cNvSpPr>
          <p:nvPr>
            <p:ph type="title"/>
          </p:nvPr>
        </p:nvSpPr>
        <p:spPr/>
        <p:txBody>
          <a:bodyPr/>
          <a:lstStyle/>
          <a:p>
            <a:r>
              <a:rPr lang="en-US"/>
              <a:t>How BERT Works (Simplified)</a:t>
            </a:r>
            <a:endParaRPr lang="ru-RU"/>
          </a:p>
        </p:txBody>
      </p:sp>
      <p:sp>
        <p:nvSpPr>
          <p:cNvPr id="4" name="Text Placeholder 2">
            <a:extLst>
              <a:ext uri="{FF2B5EF4-FFF2-40B4-BE49-F238E27FC236}">
                <a16:creationId xmlns:a16="http://schemas.microsoft.com/office/drawing/2014/main" id="{2CC3442F-4A1A-47F5-AD48-86B4AFFB025F}"/>
              </a:ext>
            </a:extLst>
          </p:cNvPr>
          <p:cNvSpPr txBox="1">
            <a:spLocks/>
          </p:cNvSpPr>
          <p:nvPr/>
        </p:nvSpPr>
        <p:spPr>
          <a:xfrm>
            <a:off x="524747" y="1478685"/>
            <a:ext cx="851109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Masked Language Model + Next Sentence Prediction</a:t>
            </a:r>
          </a:p>
        </p:txBody>
      </p:sp>
      <p:sp>
        <p:nvSpPr>
          <p:cNvPr id="5" name="Text Placeholder 2">
            <a:extLst>
              <a:ext uri="{FF2B5EF4-FFF2-40B4-BE49-F238E27FC236}">
                <a16:creationId xmlns:a16="http://schemas.microsoft.com/office/drawing/2014/main" id="{E0421BB5-DBE5-409E-BD28-2042FDD68921}"/>
              </a:ext>
            </a:extLst>
          </p:cNvPr>
          <p:cNvSpPr txBox="1">
            <a:spLocks/>
          </p:cNvSpPr>
          <p:nvPr/>
        </p:nvSpPr>
        <p:spPr>
          <a:xfrm>
            <a:off x="426424" y="2635462"/>
            <a:ext cx="1154484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During holidays, I like to ______ with my dog. It is so cute.</a:t>
            </a:r>
          </a:p>
        </p:txBody>
      </p:sp>
      <p:sp>
        <p:nvSpPr>
          <p:cNvPr id="6" name="Text Placeholder 2">
            <a:extLst>
              <a:ext uri="{FF2B5EF4-FFF2-40B4-BE49-F238E27FC236}">
                <a16:creationId xmlns:a16="http://schemas.microsoft.com/office/drawing/2014/main" id="{A91A2A96-C681-4EFD-B535-51D9EB987599}"/>
              </a:ext>
            </a:extLst>
          </p:cNvPr>
          <p:cNvSpPr txBox="1">
            <a:spLocks/>
          </p:cNvSpPr>
          <p:nvPr/>
        </p:nvSpPr>
        <p:spPr>
          <a:xfrm>
            <a:off x="4678382" y="3521057"/>
            <a:ext cx="2184534" cy="12557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0.85 Play</a:t>
            </a:r>
          </a:p>
          <a:p>
            <a:r>
              <a:rPr lang="en-US" sz="2400" b="1">
                <a:latin typeface="Fira Code" panose="020B0809050000020004" pitchFamily="49" charset="0"/>
                <a:ea typeface="Fira Code" panose="020B0809050000020004" pitchFamily="49" charset="0"/>
              </a:rPr>
              <a:t>0.05 Sleep</a:t>
            </a:r>
          </a:p>
          <a:p>
            <a:r>
              <a:rPr lang="en-US" sz="2400" b="1">
                <a:latin typeface="Fira Code" panose="020B0809050000020004" pitchFamily="49" charset="0"/>
                <a:ea typeface="Fira Code" panose="020B0809050000020004" pitchFamily="49" charset="0"/>
              </a:rPr>
              <a:t>0.09 Fight</a:t>
            </a:r>
          </a:p>
        </p:txBody>
      </p:sp>
      <p:sp>
        <p:nvSpPr>
          <p:cNvPr id="7" name="Text Placeholder 2">
            <a:extLst>
              <a:ext uri="{FF2B5EF4-FFF2-40B4-BE49-F238E27FC236}">
                <a16:creationId xmlns:a16="http://schemas.microsoft.com/office/drawing/2014/main" id="{D64158D3-2969-4D16-A404-527BF7D608CD}"/>
              </a:ext>
            </a:extLst>
          </p:cNvPr>
          <p:cNvSpPr txBox="1">
            <a:spLocks/>
          </p:cNvSpPr>
          <p:nvPr/>
        </p:nvSpPr>
        <p:spPr>
          <a:xfrm>
            <a:off x="9865392" y="3575132"/>
            <a:ext cx="2184534" cy="8125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0.80 YES</a:t>
            </a:r>
          </a:p>
          <a:p>
            <a:r>
              <a:rPr lang="en-US" sz="2400" b="1">
                <a:latin typeface="Fira Code" panose="020B0809050000020004" pitchFamily="49" charset="0"/>
                <a:ea typeface="Fira Code" panose="020B0809050000020004" pitchFamily="49" charset="0"/>
              </a:rPr>
              <a:t>0.20 NO</a:t>
            </a:r>
          </a:p>
        </p:txBody>
      </p:sp>
      <p:cxnSp>
        <p:nvCxnSpPr>
          <p:cNvPr id="9" name="Straight Connector 8">
            <a:extLst>
              <a:ext uri="{FF2B5EF4-FFF2-40B4-BE49-F238E27FC236}">
                <a16:creationId xmlns:a16="http://schemas.microsoft.com/office/drawing/2014/main" id="{620278C3-0F91-4C27-B75E-4B93A017CA27}"/>
              </a:ext>
            </a:extLst>
          </p:cNvPr>
          <p:cNvCxnSpPr/>
          <p:nvPr/>
        </p:nvCxnSpPr>
        <p:spPr>
          <a:xfrm>
            <a:off x="9281652" y="3004794"/>
            <a:ext cx="2379406"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Up 9">
            <a:extLst>
              <a:ext uri="{FF2B5EF4-FFF2-40B4-BE49-F238E27FC236}">
                <a16:creationId xmlns:a16="http://schemas.microsoft.com/office/drawing/2014/main" id="{AC1566E1-813F-4782-8608-1ABDD4113B76}"/>
              </a:ext>
            </a:extLst>
          </p:cNvPr>
          <p:cNvSpPr/>
          <p:nvPr/>
        </p:nvSpPr>
        <p:spPr bwMode="auto">
          <a:xfrm>
            <a:off x="5770649" y="3017860"/>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A0E1F611-5D50-4403-9401-47539CF5E6AC}"/>
              </a:ext>
            </a:extLst>
          </p:cNvPr>
          <p:cNvSpPr/>
          <p:nvPr/>
        </p:nvSpPr>
        <p:spPr bwMode="auto">
          <a:xfrm>
            <a:off x="10415998" y="3069584"/>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B7073016-A531-4F1D-9CBF-E71B950639B8}"/>
              </a:ext>
            </a:extLst>
          </p:cNvPr>
          <p:cNvSpPr txBox="1">
            <a:spLocks/>
          </p:cNvSpPr>
          <p:nvPr/>
        </p:nvSpPr>
        <p:spPr>
          <a:xfrm>
            <a:off x="426424" y="5379315"/>
            <a:ext cx="1087084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BERT </a:t>
            </a:r>
            <a:r>
              <a:rPr lang="en-US" sz="2400"/>
              <a:t>contains 345 million parameters =&gt; very difficult to train from scratch! In most of the cases it makes sense to use pre-trained language model.</a:t>
            </a:r>
          </a:p>
        </p:txBody>
      </p:sp>
    </p:spTree>
    <p:extLst>
      <p:ext uri="{BB962C8B-B14F-4D97-AF65-F5344CB8AC3E}">
        <p14:creationId xmlns:p14="http://schemas.microsoft.com/office/powerpoint/2010/main" val="8924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C822-31D6-4A42-BE18-48C0F62B83D0}"/>
              </a:ext>
            </a:extLst>
          </p:cNvPr>
          <p:cNvSpPr>
            <a:spLocks noGrp="1"/>
          </p:cNvSpPr>
          <p:nvPr>
            <p:ph type="title"/>
          </p:nvPr>
        </p:nvSpPr>
        <p:spPr/>
        <p:txBody>
          <a:bodyPr/>
          <a:lstStyle/>
          <a:p>
            <a:r>
              <a:rPr lang="en-US"/>
              <a:t>Main Idea</a:t>
            </a:r>
            <a:endParaRPr lang="ru-RU"/>
          </a:p>
        </p:txBody>
      </p:sp>
      <p:sp>
        <p:nvSpPr>
          <p:cNvPr id="3" name="Text Placeholder 2">
            <a:extLst>
              <a:ext uri="{FF2B5EF4-FFF2-40B4-BE49-F238E27FC236}">
                <a16:creationId xmlns:a16="http://schemas.microsoft.com/office/drawing/2014/main" id="{A58C53D6-0C43-4CFC-9F6F-50A870665C34}"/>
              </a:ext>
            </a:extLst>
          </p:cNvPr>
          <p:cNvSpPr>
            <a:spLocks noGrp="1"/>
          </p:cNvSpPr>
          <p:nvPr>
            <p:ph type="body" sz="quarter" idx="10"/>
          </p:nvPr>
        </p:nvSpPr>
        <p:spPr>
          <a:xfrm>
            <a:off x="586390" y="1434370"/>
            <a:ext cx="11018520" cy="861774"/>
          </a:xfrm>
        </p:spPr>
        <p:txBody>
          <a:bodyPr/>
          <a:lstStyle/>
          <a:p>
            <a:r>
              <a:rPr lang="en-US"/>
              <a:t>Use NLP tools to extract semi-structured data from papers, to enable semantically rich queries over the paper corpus.</a:t>
            </a:r>
            <a:endParaRPr lang="ru-RU"/>
          </a:p>
        </p:txBody>
      </p:sp>
      <p:sp>
        <p:nvSpPr>
          <p:cNvPr id="4" name="Rectangle 3">
            <a:extLst>
              <a:ext uri="{FF2B5EF4-FFF2-40B4-BE49-F238E27FC236}">
                <a16:creationId xmlns:a16="http://schemas.microsoft.com/office/drawing/2014/main" id="{E2D774D4-EB9D-4967-984E-4C1AC3AE1646}"/>
              </a:ext>
            </a:extLst>
          </p:cNvPr>
          <p:cNvSpPr/>
          <p:nvPr/>
        </p:nvSpPr>
        <p:spPr bwMode="auto">
          <a:xfrm>
            <a:off x="507004" y="2747015"/>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2957260-C53D-41F9-89E4-BD5B8F4109F7}"/>
              </a:ext>
            </a:extLst>
          </p:cNvPr>
          <p:cNvSpPr/>
          <p:nvPr/>
        </p:nvSpPr>
        <p:spPr bwMode="auto">
          <a:xfrm>
            <a:off x="605816" y="2830101"/>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E68CB9-6404-4E6C-A9E9-2ECA0C264362}"/>
              </a:ext>
            </a:extLst>
          </p:cNvPr>
          <p:cNvSpPr/>
          <p:nvPr/>
        </p:nvSpPr>
        <p:spPr bwMode="auto">
          <a:xfrm>
            <a:off x="3632792"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Extracted JSON</a:t>
            </a:r>
            <a:endParaRPr lang="ru-RU"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BA4CA3F-C040-42C6-B984-60CF94CF3578}"/>
              </a:ext>
            </a:extLst>
          </p:cNvPr>
          <p:cNvSpPr/>
          <p:nvPr/>
        </p:nvSpPr>
        <p:spPr bwMode="auto">
          <a:xfrm>
            <a:off x="6307835"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Cosmos DB Database</a:t>
            </a:r>
            <a:endParaRPr lang="ru-RU"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E1C4DCD-03D6-486C-A235-CFE61CB95B8E}"/>
              </a:ext>
            </a:extLst>
          </p:cNvPr>
          <p:cNvSpPr/>
          <p:nvPr/>
        </p:nvSpPr>
        <p:spPr bwMode="auto">
          <a:xfrm>
            <a:off x="9098018" y="2687553"/>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Power BI Dashboard</a:t>
            </a:r>
            <a:endParaRPr lang="ru-RU"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D577375-D0A2-4A1E-A91F-7CBA91A798DF}"/>
              </a:ext>
            </a:extLst>
          </p:cNvPr>
          <p:cNvSpPr/>
          <p:nvPr/>
        </p:nvSpPr>
        <p:spPr bwMode="auto">
          <a:xfrm>
            <a:off x="9118665" y="3766459"/>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SQL Queries</a:t>
            </a:r>
            <a:endParaRPr lang="ru-RU"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B0C5D8A-76BC-4231-B960-2E297631E463}"/>
              </a:ext>
            </a:extLst>
          </p:cNvPr>
          <p:cNvSpPr/>
          <p:nvPr/>
        </p:nvSpPr>
        <p:spPr bwMode="auto">
          <a:xfrm>
            <a:off x="9118666" y="4927705"/>
            <a:ext cx="1854133" cy="124824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Azure Semantic Search</a:t>
            </a:r>
            <a:endParaRPr lang="ru-RU"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EFB410A6-96F2-4069-947E-ACFDC0119546}"/>
              </a:ext>
            </a:extLst>
          </p:cNvPr>
          <p:cNvCxnSpPr>
            <a:cxnSpLocks/>
            <a:endCxn id="9" idx="1"/>
          </p:cNvCxnSpPr>
          <p:nvPr/>
        </p:nvCxnSpPr>
        <p:spPr>
          <a:xfrm>
            <a:off x="2116111" y="3751289"/>
            <a:ext cx="1516681"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25C068-F532-4CD1-8BB6-D75A16F98979}"/>
              </a:ext>
            </a:extLst>
          </p:cNvPr>
          <p:cNvCxnSpPr>
            <a:cxnSpLocks/>
            <a:stCxn id="9" idx="3"/>
            <a:endCxn id="10" idx="1"/>
          </p:cNvCxnSpPr>
          <p:nvPr/>
        </p:nvCxnSpPr>
        <p:spPr>
          <a:xfrm>
            <a:off x="5079342" y="3751289"/>
            <a:ext cx="122849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A9528D-A3C6-454E-8F37-343398B654B5}"/>
              </a:ext>
            </a:extLst>
          </p:cNvPr>
          <p:cNvCxnSpPr>
            <a:cxnSpLocks/>
            <a:stCxn id="10" idx="3"/>
            <a:endCxn id="11" idx="1"/>
          </p:cNvCxnSpPr>
          <p:nvPr/>
        </p:nvCxnSpPr>
        <p:spPr>
          <a:xfrm flipV="1">
            <a:off x="7754385" y="3183478"/>
            <a:ext cx="1343633" cy="56781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DB9528-FD4B-4DA1-95B7-E74D6682967F}"/>
              </a:ext>
            </a:extLst>
          </p:cNvPr>
          <p:cNvCxnSpPr>
            <a:cxnSpLocks/>
            <a:stCxn id="10" idx="3"/>
            <a:endCxn id="12" idx="1"/>
          </p:cNvCxnSpPr>
          <p:nvPr/>
        </p:nvCxnSpPr>
        <p:spPr>
          <a:xfrm>
            <a:off x="7754385" y="3751289"/>
            <a:ext cx="1364280" cy="51109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478AF19-EBD3-4673-8B26-09895144559E}"/>
              </a:ext>
            </a:extLst>
          </p:cNvPr>
          <p:cNvCxnSpPr>
            <a:cxnSpLocks/>
            <a:stCxn id="10" idx="2"/>
            <a:endCxn id="13" idx="1"/>
          </p:cNvCxnSpPr>
          <p:nvPr/>
        </p:nvCxnSpPr>
        <p:spPr>
          <a:xfrm rot="16200000" flipH="1">
            <a:off x="7513772" y="3946932"/>
            <a:ext cx="1122233" cy="208755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980A4F4-02C0-4908-8FE2-7B82510A6821}"/>
              </a:ext>
            </a:extLst>
          </p:cNvPr>
          <p:cNvCxnSpPr>
            <a:cxnSpLocks/>
            <a:stCxn id="22" idx="2"/>
            <a:endCxn id="13" idx="1"/>
          </p:cNvCxnSpPr>
          <p:nvPr/>
        </p:nvCxnSpPr>
        <p:spPr>
          <a:xfrm rot="16200000" flipH="1">
            <a:off x="4647431" y="1080591"/>
            <a:ext cx="1257875" cy="768459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667E10-DD65-4662-917A-EB78D095453F}"/>
              </a:ext>
            </a:extLst>
          </p:cNvPr>
          <p:cNvSpPr txBox="1"/>
          <p:nvPr/>
        </p:nvSpPr>
        <p:spPr>
          <a:xfrm>
            <a:off x="2431068" y="3131837"/>
            <a:ext cx="919419" cy="615553"/>
          </a:xfrm>
          <a:prstGeom prst="rect">
            <a:avLst/>
          </a:prstGeom>
          <a:noFill/>
        </p:spPr>
        <p:txBody>
          <a:bodyPr wrap="none" lIns="0" tIns="0" rIns="0" bIns="0" rtlCol="0">
            <a:spAutoFit/>
          </a:bodyPr>
          <a:lstStyle/>
          <a:p>
            <a:pPr algn="l"/>
            <a:r>
              <a:rPr lang="en-US" sz="2000"/>
              <a:t>NER</a:t>
            </a:r>
          </a:p>
          <a:p>
            <a:pPr algn="l"/>
            <a:r>
              <a:rPr lang="en-US" sz="2000"/>
              <a:t>Relations</a:t>
            </a:r>
            <a:endParaRPr lang="ru-RU" sz="2000" err="1"/>
          </a:p>
        </p:txBody>
      </p:sp>
      <p:sp>
        <p:nvSpPr>
          <p:cNvPr id="37" name="TextBox 36">
            <a:extLst>
              <a:ext uri="{FF2B5EF4-FFF2-40B4-BE49-F238E27FC236}">
                <a16:creationId xmlns:a16="http://schemas.microsoft.com/office/drawing/2014/main" id="{3C5392E5-9243-42CC-8146-6650CE763993}"/>
              </a:ext>
            </a:extLst>
          </p:cNvPr>
          <p:cNvSpPr txBox="1"/>
          <p:nvPr/>
        </p:nvSpPr>
        <p:spPr>
          <a:xfrm>
            <a:off x="2464797" y="3929986"/>
            <a:ext cx="1097864" cy="664797"/>
          </a:xfrm>
          <a:prstGeom prst="rect">
            <a:avLst/>
          </a:prstGeom>
          <a:noFill/>
        </p:spPr>
        <p:txBody>
          <a:bodyPr wrap="square" lIns="0" tIns="0" rIns="0" bIns="0" rtlCol="0">
            <a:spAutoFit/>
          </a:bodyPr>
          <a:lstStyle/>
          <a:p>
            <a:pPr algn="l">
              <a:lnSpc>
                <a:spcPct val="80000"/>
              </a:lnSpc>
            </a:pPr>
            <a:r>
              <a:rPr lang="en-US" sz="1800"/>
              <a:t>Text Analytics for Health</a:t>
            </a:r>
            <a:endParaRPr lang="ru-RU" sz="1800" err="1"/>
          </a:p>
        </p:txBody>
      </p:sp>
      <p:sp>
        <p:nvSpPr>
          <p:cNvPr id="22" name="Rectangle 21">
            <a:extLst>
              <a:ext uri="{FF2B5EF4-FFF2-40B4-BE49-F238E27FC236}">
                <a16:creationId xmlns:a16="http://schemas.microsoft.com/office/drawing/2014/main" id="{CE42182F-0287-433A-8A8E-226F76899CA1}"/>
              </a:ext>
            </a:extLst>
          </p:cNvPr>
          <p:cNvSpPr/>
          <p:nvPr/>
        </p:nvSpPr>
        <p:spPr bwMode="auto">
          <a:xfrm>
            <a:off x="710795" y="2937342"/>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CORD Corpus</a:t>
            </a:r>
            <a:endParaRPr lang="ru-RU"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973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36" grpId="0"/>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How to take part</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430887"/>
          </a:xfrm>
        </p:spPr>
        <p:txBody>
          <a:bodyPr/>
          <a:lstStyle/>
          <a:p>
            <a:r>
              <a:rPr lang="en-US" dirty="0"/>
              <a:t>Go to	 </a:t>
            </a:r>
            <a:r>
              <a:rPr lang="en-US" dirty="0">
                <a:hlinkClick r:id="rId2"/>
              </a:rPr>
              <a:t>http://github.com/shwars/paper-exploration-workshop</a:t>
            </a:r>
            <a:endParaRPr lang="en-US" dirty="0"/>
          </a:p>
        </p:txBody>
      </p:sp>
      <p:sp>
        <p:nvSpPr>
          <p:cNvPr id="12" name="Text Placeholder 2">
            <a:extLst>
              <a:ext uri="{FF2B5EF4-FFF2-40B4-BE49-F238E27FC236}">
                <a16:creationId xmlns:a16="http://schemas.microsoft.com/office/drawing/2014/main" id="{B7BE2E41-6753-4DBD-843C-90C463EA9E7A}"/>
              </a:ext>
            </a:extLst>
          </p:cNvPr>
          <p:cNvSpPr txBox="1">
            <a:spLocks/>
          </p:cNvSpPr>
          <p:nvPr/>
        </p:nvSpPr>
        <p:spPr>
          <a:xfrm>
            <a:off x="586390"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CLONE</a:t>
            </a:r>
            <a:r>
              <a:rPr lang="ru-RU" dirty="0"/>
              <a:t> </a:t>
            </a:r>
            <a:r>
              <a:rPr lang="en-US" dirty="0"/>
              <a:t>/ Download</a:t>
            </a:r>
          </a:p>
        </p:txBody>
      </p:sp>
      <p:sp>
        <p:nvSpPr>
          <p:cNvPr id="13" name="Text Placeholder 2">
            <a:extLst>
              <a:ext uri="{FF2B5EF4-FFF2-40B4-BE49-F238E27FC236}">
                <a16:creationId xmlns:a16="http://schemas.microsoft.com/office/drawing/2014/main" id="{0612091E-E86E-4EA8-B5DA-8703444DBA55}"/>
              </a:ext>
            </a:extLst>
          </p:cNvPr>
          <p:cNvSpPr txBox="1">
            <a:spLocks/>
          </p:cNvSpPr>
          <p:nvPr/>
        </p:nvSpPr>
        <p:spPr>
          <a:xfrm>
            <a:off x="5619498"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Codespaces</a:t>
            </a:r>
          </a:p>
        </p:txBody>
      </p:sp>
      <p:sp>
        <p:nvSpPr>
          <p:cNvPr id="14" name="Text Placeholder 2">
            <a:extLst>
              <a:ext uri="{FF2B5EF4-FFF2-40B4-BE49-F238E27FC236}">
                <a16:creationId xmlns:a16="http://schemas.microsoft.com/office/drawing/2014/main" id="{C14926BF-2A59-4432-9769-CC9E4E09E550}"/>
              </a:ext>
            </a:extLst>
          </p:cNvPr>
          <p:cNvSpPr txBox="1">
            <a:spLocks/>
          </p:cNvSpPr>
          <p:nvPr/>
        </p:nvSpPr>
        <p:spPr>
          <a:xfrm>
            <a:off x="586389" y="3930371"/>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Jupyter / VS Code</a:t>
            </a:r>
          </a:p>
        </p:txBody>
      </p:sp>
      <p:sp>
        <p:nvSpPr>
          <p:cNvPr id="15" name="Text Placeholder 2">
            <a:extLst>
              <a:ext uri="{FF2B5EF4-FFF2-40B4-BE49-F238E27FC236}">
                <a16:creationId xmlns:a16="http://schemas.microsoft.com/office/drawing/2014/main" id="{01FD5507-784B-4444-A0A7-82305BA77E04}"/>
              </a:ext>
            </a:extLst>
          </p:cNvPr>
          <p:cNvSpPr txBox="1">
            <a:spLocks/>
          </p:cNvSpPr>
          <p:nvPr/>
        </p:nvSpPr>
        <p:spPr>
          <a:xfrm>
            <a:off x="586389" y="1953240"/>
            <a:ext cx="706487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a:t>
            </a:r>
            <a:r>
              <a:rPr lang="en-US" dirty="0">
                <a:hlinkClick r:id="rId3"/>
              </a:rPr>
              <a:t>http://eazify.net/nbrun</a:t>
            </a:r>
            <a:r>
              <a:rPr lang="en-US" dirty="0"/>
              <a:t> (how to) </a:t>
            </a:r>
          </a:p>
        </p:txBody>
      </p:sp>
      <p:sp>
        <p:nvSpPr>
          <p:cNvPr id="17" name="Text Placeholder 2">
            <a:extLst>
              <a:ext uri="{FF2B5EF4-FFF2-40B4-BE49-F238E27FC236}">
                <a16:creationId xmlns:a16="http://schemas.microsoft.com/office/drawing/2014/main" id="{D1AE5598-4D3E-415B-89B0-A5BE0A9DA35C}"/>
              </a:ext>
            </a:extLst>
          </p:cNvPr>
          <p:cNvSpPr txBox="1">
            <a:spLocks/>
          </p:cNvSpPr>
          <p:nvPr/>
        </p:nvSpPr>
        <p:spPr>
          <a:xfrm>
            <a:off x="3255343" y="5294156"/>
            <a:ext cx="48492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a:t>COVIDPaperExploration.ipynb</a:t>
            </a:r>
            <a:endParaRPr lang="en-US" dirty="0"/>
          </a:p>
        </p:txBody>
      </p:sp>
      <p:sp>
        <p:nvSpPr>
          <p:cNvPr id="19" name="Text Placeholder 2">
            <a:extLst>
              <a:ext uri="{FF2B5EF4-FFF2-40B4-BE49-F238E27FC236}">
                <a16:creationId xmlns:a16="http://schemas.microsoft.com/office/drawing/2014/main" id="{6573CA2F-2A54-41BA-A42F-CCB938D05008}"/>
              </a:ext>
            </a:extLst>
          </p:cNvPr>
          <p:cNvSpPr txBox="1">
            <a:spLocks/>
          </p:cNvSpPr>
          <p:nvPr/>
        </p:nvSpPr>
        <p:spPr>
          <a:xfrm>
            <a:off x="4005619" y="5907502"/>
            <a:ext cx="3544043"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t>(solution is in solution folder, but try not to look there)</a:t>
            </a:r>
          </a:p>
        </p:txBody>
      </p:sp>
    </p:spTree>
    <p:extLst>
      <p:ext uri="{BB962C8B-B14F-4D97-AF65-F5344CB8AC3E}">
        <p14:creationId xmlns:p14="http://schemas.microsoft.com/office/powerpoint/2010/main" val="380915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1: Get CORD Corpus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dirty="0"/>
              <a:t>Register on Kaggle.com</a:t>
            </a:r>
          </a:p>
          <a:p>
            <a:pPr marL="514350" indent="-514350">
              <a:buFont typeface="+mj-lt"/>
              <a:buAutoNum type="arabicPeriod"/>
            </a:pPr>
            <a:r>
              <a:rPr lang="en-US" dirty="0"/>
              <a:t>Download metadata.csv</a:t>
            </a:r>
          </a:p>
          <a:p>
            <a:pPr marL="514350" indent="-514350">
              <a:buFont typeface="+mj-lt"/>
              <a:buAutoNum type="arabicPeriod"/>
            </a:pPr>
            <a:r>
              <a:rPr lang="en-US" dirty="0"/>
              <a:t>Place into data directory (replace existing)</a:t>
            </a:r>
          </a:p>
          <a:p>
            <a:pPr marL="514350" indent="-514350">
              <a:buFont typeface="+mj-lt"/>
              <a:buAutoNum type="arabicPeriod"/>
            </a:pPr>
            <a:r>
              <a:rPr lang="en-US" dirty="0"/>
              <a:t>Unzip if needed</a:t>
            </a:r>
            <a:endParaRPr lang="ru-RU" dirty="0"/>
          </a:p>
        </p:txBody>
      </p:sp>
      <p:sp>
        <p:nvSpPr>
          <p:cNvPr id="5" name="TextBox 4">
            <a:extLst>
              <a:ext uri="{FF2B5EF4-FFF2-40B4-BE49-F238E27FC236}">
                <a16:creationId xmlns:a16="http://schemas.microsoft.com/office/drawing/2014/main" id="{14E51CFB-3547-46E1-B53D-3D0BF49C65BE}"/>
              </a:ext>
            </a:extLst>
          </p:cNvPr>
          <p:cNvSpPr txBox="1"/>
          <p:nvPr/>
        </p:nvSpPr>
        <p:spPr>
          <a:xfrm>
            <a:off x="4843164" y="4171168"/>
            <a:ext cx="6761746" cy="1938992"/>
          </a:xfrm>
          <a:prstGeom prst="rect">
            <a:avLst/>
          </a:prstGeom>
          <a:noFill/>
        </p:spPr>
        <p:txBody>
          <a:bodyPr wrap="square">
            <a:spAutoFit/>
          </a:bodyPr>
          <a:lstStyle/>
          <a:p>
            <a:r>
              <a:rPr lang="en-US" sz="2400" i="0" dirty="0">
                <a:solidFill>
                  <a:srgbClr val="24292F"/>
                </a:solidFill>
                <a:effectLst/>
                <a:latin typeface="-apple-system"/>
              </a:rPr>
              <a:t>This workshop is heavily b</a:t>
            </a:r>
            <a:r>
              <a:rPr lang="en-US" sz="2400" dirty="0">
                <a:solidFill>
                  <a:srgbClr val="24292F"/>
                </a:solidFill>
                <a:latin typeface="-apple-system"/>
              </a:rPr>
              <a:t>ased on </a:t>
            </a:r>
            <a:r>
              <a:rPr lang="en-US" sz="2400" b="1" i="0" dirty="0">
                <a:solidFill>
                  <a:srgbClr val="24292F"/>
                </a:solidFill>
                <a:effectLst/>
                <a:latin typeface="-apple-system"/>
              </a:rPr>
              <a:t>Pandas</a:t>
            </a:r>
            <a:r>
              <a:rPr lang="en-US" sz="2400" dirty="0">
                <a:solidFill>
                  <a:srgbClr val="24292F"/>
                </a:solidFill>
                <a:latin typeface="-apple-system"/>
              </a:rPr>
              <a:t>, </a:t>
            </a:r>
            <a:r>
              <a:rPr lang="en-US" sz="2400" b="0" i="0" dirty="0">
                <a:solidFill>
                  <a:srgbClr val="24292F"/>
                </a:solidFill>
                <a:effectLst/>
                <a:latin typeface="-apple-system"/>
              </a:rPr>
              <a:t>a very frequently used Python library to manipulate tabular data. You can </a:t>
            </a:r>
            <a:r>
              <a:rPr lang="en-US" sz="2400" b="0" i="0" u="none" strike="noStrike" dirty="0">
                <a:effectLst/>
                <a:latin typeface="-apple-system"/>
                <a:hlinkClick r:id="rId2"/>
              </a:rPr>
              <a:t>read more</a:t>
            </a:r>
            <a:r>
              <a:rPr lang="en-US" sz="2400" b="0" i="0" dirty="0">
                <a:solidFill>
                  <a:srgbClr val="24292F"/>
                </a:solidFill>
                <a:effectLst/>
                <a:latin typeface="-apple-system"/>
              </a:rPr>
              <a:t> about using Pandas for data processing in our </a:t>
            </a:r>
            <a:r>
              <a:rPr lang="en-US" sz="2400" b="0" i="0" u="none" strike="noStrike" dirty="0">
                <a:effectLst/>
                <a:latin typeface="-apple-system"/>
                <a:hlinkClick r:id="rId3"/>
              </a:rPr>
              <a:t>Data Science for Beginners Curriculum</a:t>
            </a:r>
            <a:r>
              <a:rPr lang="en-US" sz="2400" b="0" i="0" dirty="0">
                <a:solidFill>
                  <a:srgbClr val="24292F"/>
                </a:solidFill>
                <a:effectLst/>
                <a:latin typeface="-apple-system"/>
              </a:rPr>
              <a:t>.</a:t>
            </a:r>
            <a:endParaRPr lang="ru-RU" sz="2400" dirty="0"/>
          </a:p>
        </p:txBody>
      </p:sp>
      <p:pic>
        <p:nvPicPr>
          <p:cNvPr id="7" name="Picture 6" descr="Graphical user interface&#10;&#10;Description automatically generated">
            <a:extLst>
              <a:ext uri="{FF2B5EF4-FFF2-40B4-BE49-F238E27FC236}">
                <a16:creationId xmlns:a16="http://schemas.microsoft.com/office/drawing/2014/main" id="{C6EBD2BB-FFCE-4E88-8A6B-F10CF14B6D29}"/>
              </a:ext>
            </a:extLst>
          </p:cNvPr>
          <p:cNvPicPr>
            <a:picLocks noChangeAspect="1"/>
          </p:cNvPicPr>
          <p:nvPr/>
        </p:nvPicPr>
        <p:blipFill>
          <a:blip r:embed="rId4"/>
          <a:stretch>
            <a:fillRect/>
          </a:stretch>
        </p:blipFill>
        <p:spPr>
          <a:xfrm>
            <a:off x="643276" y="4091448"/>
            <a:ext cx="3941167" cy="2223477"/>
          </a:xfrm>
          <a:prstGeom prst="rect">
            <a:avLst/>
          </a:prstGeom>
        </p:spPr>
      </p:pic>
    </p:spTree>
    <p:extLst>
      <p:ext uri="{BB962C8B-B14F-4D97-AF65-F5344CB8AC3E}">
        <p14:creationId xmlns:p14="http://schemas.microsoft.com/office/powerpoint/2010/main" val="21566985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2: Start Exploring the Data</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740" y="1289343"/>
            <a:ext cx="11018520" cy="430887"/>
          </a:xfrm>
        </p:spPr>
        <p:txBody>
          <a:bodyPr/>
          <a:lstStyle/>
          <a:p>
            <a:r>
              <a:rPr lang="en-US" dirty="0"/>
              <a:t>Clean the data: convert data types, filter inappropriate dates</a:t>
            </a:r>
          </a:p>
        </p:txBody>
      </p:sp>
      <p:pic>
        <p:nvPicPr>
          <p:cNvPr id="10" name="Picture 9" descr="Chart, histogram&#10;&#10;Description automatically generated">
            <a:extLst>
              <a:ext uri="{FF2B5EF4-FFF2-40B4-BE49-F238E27FC236}">
                <a16:creationId xmlns:a16="http://schemas.microsoft.com/office/drawing/2014/main" id="{1E338500-24A1-4D1C-A719-A8996B61318E}"/>
              </a:ext>
            </a:extLst>
          </p:cNvPr>
          <p:cNvPicPr>
            <a:picLocks noChangeAspect="1"/>
          </p:cNvPicPr>
          <p:nvPr/>
        </p:nvPicPr>
        <p:blipFill>
          <a:blip r:embed="rId2"/>
          <a:stretch>
            <a:fillRect/>
          </a:stretch>
        </p:blipFill>
        <p:spPr>
          <a:xfrm>
            <a:off x="498158" y="2429264"/>
            <a:ext cx="5774305" cy="4103567"/>
          </a:xfrm>
          <a:prstGeom prst="rect">
            <a:avLst/>
          </a:prstGeom>
        </p:spPr>
      </p:pic>
      <p:sp>
        <p:nvSpPr>
          <p:cNvPr id="11" name="Text Placeholder 2">
            <a:extLst>
              <a:ext uri="{FF2B5EF4-FFF2-40B4-BE49-F238E27FC236}">
                <a16:creationId xmlns:a16="http://schemas.microsoft.com/office/drawing/2014/main" id="{175B1631-4012-466F-AF95-1496810D1779}"/>
              </a:ext>
            </a:extLst>
          </p:cNvPr>
          <p:cNvSpPr txBox="1">
            <a:spLocks/>
          </p:cNvSpPr>
          <p:nvPr/>
        </p:nvSpPr>
        <p:spPr>
          <a:xfrm>
            <a:off x="7040717" y="2915385"/>
            <a:ext cx="4653125"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Publication frequency per month.</a:t>
            </a:r>
          </a:p>
          <a:p>
            <a:endParaRPr lang="en-US" dirty="0"/>
          </a:p>
          <a:p>
            <a:r>
              <a:rPr lang="en-US" i="1" dirty="0"/>
              <a:t>Can you figure out why there are two peaks?</a:t>
            </a:r>
          </a:p>
        </p:txBody>
      </p:sp>
    </p:spTree>
    <p:extLst>
      <p:ext uri="{BB962C8B-B14F-4D97-AF65-F5344CB8AC3E}">
        <p14:creationId xmlns:p14="http://schemas.microsoft.com/office/powerpoint/2010/main" val="190989772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BDF49DF-B934-4511-BC5C-D7B1714B47E7}"/>
    </a:ext>
  </a:extLst>
</a:theme>
</file>

<file path=ppt/theme/theme4.xml><?xml version="1.0" encoding="utf-8"?>
<a:theme xmlns:a="http://schemas.openxmlformats.org/drawingml/2006/main" name="Office Theme">
  <a:themeElements>
    <a:clrScheme name="Data+AI Summit 2021">
      <a:dk1>
        <a:srgbClr val="000000"/>
      </a:dk1>
      <a:lt1>
        <a:srgbClr val="FFFFFF"/>
      </a:lt1>
      <a:dk2>
        <a:srgbClr val="000000"/>
      </a:dk2>
      <a:lt2>
        <a:srgbClr val="EDEDED"/>
      </a:lt2>
      <a:accent1>
        <a:srgbClr val="1B5161"/>
      </a:accent1>
      <a:accent2>
        <a:srgbClr val="EE4028"/>
      </a:accent2>
      <a:accent3>
        <a:srgbClr val="6F6F6F"/>
      </a:accent3>
      <a:accent4>
        <a:srgbClr val="44899E"/>
      </a:accent4>
      <a:accent5>
        <a:srgbClr val="ED5C48"/>
      </a:accent5>
      <a:accent6>
        <a:srgbClr val="B6B6B6"/>
      </a:accent6>
      <a:hlink>
        <a:srgbClr val="1A5062"/>
      </a:hlink>
      <a:folHlink>
        <a:srgbClr val="1A50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2" ma:contentTypeDescription="Create a new document." ma:contentTypeScope="" ma:versionID="f0c74415bf7a1a1f194f581f2bb29fd2">
  <xsd:schema xmlns:xsd="http://www.w3.org/2001/XMLSchema" xmlns:xs="http://www.w3.org/2001/XMLSchema" xmlns:p="http://schemas.microsoft.com/office/2006/metadata/properties" xmlns:ns2="3cdf8de0-3794-4319-8550-b89c4ef8bf76" targetNamespace="http://schemas.microsoft.com/office/2006/metadata/properties" ma:root="true" ma:fieldsID="b78ba298d0d7a8f030ca987f3ee8e1e9" ns2:_="">
    <xsd:import namespace="3cdf8de0-3794-4319-8550-b89c4ef8bf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3cdf8de0-3794-4319-8550-b89c4ef8bf76"/>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37C5C2C-7A64-46EC-9D57-3443010CE72F}">
  <ds:schemaRefs>
    <ds:schemaRef ds:uri="3cdf8de0-3794-4319-8550-b89c4ef8bf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6901</TotalTime>
  <Words>2450</Words>
  <Application>Microsoft Office PowerPoint</Application>
  <PresentationFormat>Widescreen</PresentationFormat>
  <Paragraphs>277</Paragraphs>
  <Slides>26</Slides>
  <Notes>18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26</vt:i4>
      </vt:variant>
    </vt:vector>
  </HeadingPairs>
  <TitlesOfParts>
    <vt:vector size="42" baseType="lpstr">
      <vt:lpstr> Fira Code Retina</vt:lpstr>
      <vt:lpstr>-apple-system</vt:lpstr>
      <vt:lpstr>Arial</vt:lpstr>
      <vt:lpstr>Barlow</vt:lpstr>
      <vt:lpstr>Calibri</vt:lpstr>
      <vt:lpstr>Consolas</vt:lpstr>
      <vt:lpstr>Fira Code</vt:lpstr>
      <vt:lpstr>Fira Code Retina</vt:lpstr>
      <vt:lpstr>Segoe UI</vt:lpstr>
      <vt:lpstr>Segoe UI Light</vt:lpstr>
      <vt:lpstr>Segoe UI Semibold</vt:lpstr>
      <vt:lpstr>Wingdings</vt:lpstr>
      <vt:lpstr>9-51151_Build_White_Template</vt:lpstr>
      <vt:lpstr>9-51151_Build_Light_Gray_Template</vt:lpstr>
      <vt:lpstr>9-51151_Build_Black_Template</vt:lpstr>
      <vt:lpstr>Office Theme</vt:lpstr>
      <vt:lpstr>COVID Paper Exploration: The Workshop</vt:lpstr>
      <vt:lpstr>PowerPoint Presentation</vt:lpstr>
      <vt:lpstr>CORD Papers Dataset</vt:lpstr>
      <vt:lpstr>Natural Language Processing</vt:lpstr>
      <vt:lpstr>How BERT Works (Simplified)</vt:lpstr>
      <vt:lpstr>Main Idea</vt:lpstr>
      <vt:lpstr>How to take part</vt:lpstr>
      <vt:lpstr>Milestone 1: Get CORD Corpus</vt:lpstr>
      <vt:lpstr>Milestone 2: Start Exploring the Data</vt:lpstr>
      <vt:lpstr>Text Analytics for Health: Entity Extraction</vt:lpstr>
      <vt:lpstr>Relation Extraction</vt:lpstr>
      <vt:lpstr>Using Text Analytics for Health</vt:lpstr>
      <vt:lpstr>Recognition Result</vt:lpstr>
      <vt:lpstr>Milestone 3: Use Text Analytics for Health</vt:lpstr>
      <vt:lpstr>Milestone 4: Process Abstracts</vt:lpstr>
      <vt:lpstr>Milestone 5: Get Top Entities (Medication, Diagnoses, ..)</vt:lpstr>
      <vt:lpstr>Milestone 6: Visualize Change in Treatment Strategies</vt:lpstr>
      <vt:lpstr>How Medication Strategies Change</vt:lpstr>
      <vt:lpstr>Milestone 7: Visualize Co-occurence of Terms</vt:lpstr>
      <vt:lpstr>Term relations</vt:lpstr>
      <vt:lpstr>Term Relations</vt:lpstr>
      <vt:lpstr>Terms Co-occurence</vt:lpstr>
      <vt:lpstr>Conclusions</vt:lpstr>
      <vt:lpstr>Further Reading</vt:lpstr>
      <vt:lpstr>Further Activities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Soshnikov</dc:creator>
  <cp:lastModifiedBy>Dmitry Soshnikov</cp:lastModifiedBy>
  <cp:revision>17</cp:revision>
  <dcterms:created xsi:type="dcterms:W3CDTF">2020-05-18T16:58:58Z</dcterms:created>
  <dcterms:modified xsi:type="dcterms:W3CDTF">2021-11-23T19:43:09Z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2020-05-18T17:00:15.8278744Z</vt:lpwstr>
  </property>
  <property fmtid="{D5CDD505-2E9C-101B-9397-08002B2CF9AE}" pid="5" name="MSIP_Label_f42aa342-8706-4288-bd11-ebb85995028c_Name">
    <vt:lpwstr>General</vt:lpwstr>
  </property>
  <property fmtid="{D5CDD505-2E9C-101B-9397-08002B2CF9AE}" pid="6" name="MSIP_Label_f42aa342-8706-4288-bd11-ebb85995028c_ActionId">
    <vt:lpwstr>fb9b5928-ea1e-4bee-998a-c8ebc19a7b42</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